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388" r:id="rId3"/>
    <p:sldId id="387" r:id="rId4"/>
    <p:sldId id="386" r:id="rId5"/>
    <p:sldId id="385" r:id="rId6"/>
    <p:sldId id="384" r:id="rId7"/>
    <p:sldId id="383" r:id="rId8"/>
    <p:sldId id="382" r:id="rId9"/>
    <p:sldId id="257" r:id="rId10"/>
    <p:sldId id="389" r:id="rId11"/>
    <p:sldId id="264" r:id="rId12"/>
    <p:sldId id="265" r:id="rId13"/>
    <p:sldId id="266" r:id="rId14"/>
    <p:sldId id="267" r:id="rId15"/>
    <p:sldId id="268" r:id="rId16"/>
    <p:sldId id="288" r:id="rId17"/>
    <p:sldId id="289"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4" r:id="rId33"/>
    <p:sldId id="283" r:id="rId34"/>
    <p:sldId id="390" r:id="rId35"/>
    <p:sldId id="286" r:id="rId36"/>
    <p:sldId id="287" r:id="rId37"/>
    <p:sldId id="296" r:id="rId38"/>
    <p:sldId id="394" r:id="rId39"/>
    <p:sldId id="393" r:id="rId40"/>
    <p:sldId id="392" r:id="rId41"/>
    <p:sldId id="391" r:id="rId42"/>
    <p:sldId id="292" r:id="rId43"/>
    <p:sldId id="290" r:id="rId44"/>
    <p:sldId id="291" r:id="rId45"/>
    <p:sldId id="297" r:id="rId46"/>
    <p:sldId id="295" r:id="rId47"/>
    <p:sldId id="298" r:id="rId48"/>
    <p:sldId id="309" r:id="rId49"/>
    <p:sldId id="299" r:id="rId50"/>
    <p:sldId id="300" r:id="rId51"/>
    <p:sldId id="304" r:id="rId52"/>
    <p:sldId id="305" r:id="rId53"/>
    <p:sldId id="303" r:id="rId54"/>
    <p:sldId id="302" r:id="rId55"/>
    <p:sldId id="312" r:id="rId56"/>
    <p:sldId id="310" r:id="rId57"/>
    <p:sldId id="311" r:id="rId58"/>
    <p:sldId id="308" r:id="rId59"/>
    <p:sldId id="314" r:id="rId60"/>
    <p:sldId id="358" r:id="rId61"/>
    <p:sldId id="395" r:id="rId62"/>
    <p:sldId id="313" r:id="rId63"/>
    <p:sldId id="306" r:id="rId64"/>
    <p:sldId id="307" r:id="rId65"/>
    <p:sldId id="318" r:id="rId66"/>
    <p:sldId id="316" r:id="rId67"/>
    <p:sldId id="343" r:id="rId68"/>
    <p:sldId id="294" r:id="rId69"/>
    <p:sldId id="317" r:id="rId70"/>
    <p:sldId id="398" r:id="rId71"/>
    <p:sldId id="397" r:id="rId72"/>
    <p:sldId id="325" r:id="rId73"/>
    <p:sldId id="315" r:id="rId74"/>
    <p:sldId id="326" r:id="rId75"/>
    <p:sldId id="344" r:id="rId76"/>
    <p:sldId id="333" r:id="rId77"/>
    <p:sldId id="334" r:id="rId78"/>
    <p:sldId id="337" r:id="rId79"/>
    <p:sldId id="338" r:id="rId80"/>
    <p:sldId id="359" r:id="rId81"/>
    <p:sldId id="339" r:id="rId82"/>
    <p:sldId id="340" r:id="rId83"/>
    <p:sldId id="336" r:id="rId84"/>
    <p:sldId id="341" r:id="rId85"/>
    <p:sldId id="342" r:id="rId86"/>
    <p:sldId id="347" r:id="rId87"/>
    <p:sldId id="346" r:id="rId88"/>
    <p:sldId id="396" r:id="rId89"/>
    <p:sldId id="355" r:id="rId90"/>
    <p:sldId id="354" r:id="rId91"/>
    <p:sldId id="356" r:id="rId92"/>
    <p:sldId id="357" r:id="rId93"/>
    <p:sldId id="353" r:id="rId94"/>
    <p:sldId id="361" r:id="rId95"/>
    <p:sldId id="360" r:id="rId96"/>
    <p:sldId id="352" r:id="rId97"/>
    <p:sldId id="351" r:id="rId98"/>
    <p:sldId id="362" r:id="rId99"/>
    <p:sldId id="363" r:id="rId100"/>
    <p:sldId id="350" r:id="rId101"/>
    <p:sldId id="345" r:id="rId102"/>
    <p:sldId id="364" r:id="rId103"/>
    <p:sldId id="371" r:id="rId104"/>
    <p:sldId id="370" r:id="rId105"/>
    <p:sldId id="369" r:id="rId106"/>
    <p:sldId id="368" r:id="rId107"/>
    <p:sldId id="372" r:id="rId108"/>
    <p:sldId id="367" r:id="rId109"/>
    <p:sldId id="373" r:id="rId110"/>
    <p:sldId id="366" r:id="rId111"/>
    <p:sldId id="365" r:id="rId112"/>
    <p:sldId id="349" r:id="rId113"/>
    <p:sldId id="374" r:id="rId1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3" d="100"/>
          <a:sy n="103" d="100"/>
        </p:scale>
        <p:origin x="-105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printerSettings" Target="printerSettings/printerSettings1.bin"/><Relationship Id="rId116" Type="http://schemas.openxmlformats.org/officeDocument/2006/relationships/presProps" Target="presProps.xml"/><Relationship Id="rId117" Type="http://schemas.openxmlformats.org/officeDocument/2006/relationships/viewProps" Target="viewProps.xml"/><Relationship Id="rId118" Type="http://schemas.openxmlformats.org/officeDocument/2006/relationships/theme" Target="theme/theme1.xml"/><Relationship Id="rId119" Type="http://schemas.openxmlformats.org/officeDocument/2006/relationships/tableStyles" Target="tableStyle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D8DEE8-7A87-4E01-8ADE-4C49CDD43F74}" type="datetime1">
              <a:rPr lang="en-US" smtClean="0"/>
              <a:pPr/>
              <a:t>5/1/14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fld id="{F7886C9C-DC18-4195-8FD5-A50AA931D419}" type="slidenum">
              <a:rPr lang="en-US" smtClean="0"/>
              <a:pPr algn="r"/>
              <a:t>‹#›</a:t>
            </a:fld>
            <a:endParaRPr lang="en-US" dirty="0"/>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8F9461-E3EB-40CD-B93F-E5CBBBD8E0BA}" type="datetimeFigureOut">
              <a:rPr lang="en-US" smtClean="0"/>
              <a:pPr/>
              <a:t>5/1/14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A7543-9AAE-4E9F-B28C-4FCCFD07D42B}" type="slidenum">
              <a:rPr lang="en-US" smtClean="0"/>
              <a:pPr/>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578FA3-38AD-400D-A4D2-18E8EF129E5F}" type="datetime1">
              <a:rPr lang="en-US" smtClean="0"/>
              <a:pPr/>
              <a:t>5/1/14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86C9C-DC18-4195-8FD5-A50AA931D419}" type="slidenum">
              <a:rPr lang="en-US" smtClean="0"/>
              <a:pPr/>
              <a:t>‹#›</a:t>
            </a:fld>
            <a:endParaRPr lang="en-US" dirty="0"/>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EFF424-F111-43CB-9C75-D52325012943}" type="datetime1">
              <a:rPr lang="en-US" smtClean="0"/>
              <a:pPr/>
              <a:t>5/1/14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86C9C-DC18-4195-8FD5-A50AA931D419}" type="slidenum">
              <a:rPr lang="en-US" smtClean="0"/>
              <a:pPr/>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A8BBF0-342D-409A-9C0A-B1B451E92883}" type="datetime1">
              <a:rPr lang="en-US" smtClean="0"/>
              <a:pPr/>
              <a:t>5/1/14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fld id="{F7886C9C-DC18-4195-8FD5-A50AA931D419}" type="slidenum">
              <a:rPr lang="en-US" smtClean="0"/>
              <a:pPr algn="r"/>
              <a:t>‹#›</a:t>
            </a:fld>
            <a:endParaRPr lang="en-US" dirty="0"/>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5DA190-4BDC-4D39-B5BB-A14B3E8B1B3D}" type="datetime1">
              <a:rPr lang="en-US" smtClean="0"/>
              <a:pPr/>
              <a:t>5/1/14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886C9C-DC18-4195-8FD5-A50AA931D419}" type="slidenum">
              <a:rPr lang="en-US" smtClean="0"/>
              <a:pPr/>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1D52F2-9B11-4FC0-9217-7D20B3AC9849}" type="datetime1">
              <a:rPr lang="en-US" smtClean="0"/>
              <a:pPr/>
              <a:t>5/1/14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886C9C-DC18-4195-8FD5-A50AA931D419}" type="slidenum">
              <a:rPr lang="en-US" smtClean="0"/>
              <a:pPr/>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F13737-8506-438E-ABC0-0BE7E06DCCA6}" type="datetime1">
              <a:rPr lang="en-US" smtClean="0"/>
              <a:pPr/>
              <a:t>5/1/14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886C9C-DC18-4195-8FD5-A50AA931D419}" type="slidenum">
              <a:rPr lang="en-US" smtClean="0"/>
              <a:pPr/>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1D58AA-1C84-40C9-BFEE-631CCB17636C}" type="datetime1">
              <a:rPr lang="en-US" smtClean="0"/>
              <a:pPr/>
              <a:t>5/1/14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886C9C-DC18-4195-8FD5-A50AA931D419}" type="slidenum">
              <a:rPr lang="en-US" smtClean="0"/>
              <a:pPr/>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6542C1-4E96-413B-B72E-6C4B39D85C9D}" type="datetime1">
              <a:rPr lang="en-US" smtClean="0"/>
              <a:pPr/>
              <a:t>5/1/14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886C9C-DC18-4195-8FD5-A50AA931D419}" type="slidenum">
              <a:rPr lang="en-US" smtClean="0"/>
              <a:pPr/>
              <a:t>‹#›</a:t>
            </a:fld>
            <a:endParaRPr lang="en-US" dirty="0"/>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542AA2-D442-471A-9D69-80392E1E581D}" type="datetime1">
              <a:rPr lang="en-US" smtClean="0"/>
              <a:pPr/>
              <a:t>5/1/14</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886C9C-DC18-4195-8FD5-A50AA931D419}" type="slidenum">
              <a:rPr lang="en-US" smtClean="0"/>
              <a:pPr/>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43563C-D9B3-4432-B336-144C997D6215}" type="datetime1">
              <a:rPr lang="en-US" smtClean="0"/>
              <a:pPr/>
              <a:t>5/1/14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r"/>
            <a:fld id="{F7886C9C-DC18-4195-8FD5-A50AA931D419}" type="slidenum">
              <a:rPr lang="en-US" smtClean="0"/>
              <a:pPr algn="r"/>
              <a:t>‹#›</a:t>
            </a:fld>
            <a:endParaRPr lang="en-US" dirty="0"/>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PYHJFbh2Sls" TargetMode="External"/><Relationship Id="rId3" Type="http://schemas.openxmlformats.org/officeDocument/2006/relationships/image" Target="../media/image1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2971800"/>
            <a:ext cx="7772400" cy="1470025"/>
          </a:xfrm>
        </p:spPr>
        <p:txBody>
          <a:bodyPr/>
          <a:lstStyle/>
          <a:p>
            <a:pPr eaLnBrk="1" hangingPunct="1"/>
            <a:r>
              <a:rPr lang="en-US" dirty="0" smtClean="0">
                <a:latin typeface="Franklin Gothic Medium" charset="0"/>
                <a:ea typeface="ヒラギノ角ゴ Pro W3" charset="0"/>
                <a:cs typeface="ヒラギノ角ゴ Pro W3" charset="0"/>
              </a:rPr>
              <a:t>ISRAEL/PALESTINE:</a:t>
            </a:r>
            <a:br>
              <a:rPr lang="en-US" dirty="0" smtClean="0">
                <a:latin typeface="Franklin Gothic Medium" charset="0"/>
                <a:ea typeface="ヒラギノ角ゴ Pro W3" charset="0"/>
                <a:cs typeface="ヒラギノ角ゴ Pro W3" charset="0"/>
              </a:rPr>
            </a:br>
            <a:r>
              <a:rPr lang="en-US" dirty="0" smtClean="0">
                <a:latin typeface="Franklin Gothic Medium" charset="0"/>
                <a:ea typeface="ヒラギノ角ゴ Pro W3" charset="0"/>
                <a:cs typeface="ヒラギノ角ゴ Pro W3" charset="0"/>
              </a:rPr>
              <a:t>An Introduction</a:t>
            </a:r>
            <a:endParaRPr lang="en-US" dirty="0">
              <a:latin typeface="Franklin Gothic Medium" charset="0"/>
              <a:ea typeface="ヒラギノ角ゴ Pro W3" charset="0"/>
              <a:cs typeface="ヒラギノ角ゴ Pro W3" charset="0"/>
            </a:endParaRPr>
          </a:p>
        </p:txBody>
      </p:sp>
      <p:sp>
        <p:nvSpPr>
          <p:cNvPr id="13315" name="Subtitle 2"/>
          <p:cNvSpPr>
            <a:spLocks noGrp="1"/>
          </p:cNvSpPr>
          <p:nvPr>
            <p:ph type="subTitle" idx="1"/>
          </p:nvPr>
        </p:nvSpPr>
        <p:spPr>
          <a:xfrm>
            <a:off x="1371600" y="4800600"/>
            <a:ext cx="6400800" cy="1752600"/>
          </a:xfrm>
        </p:spPr>
        <p:txBody>
          <a:bodyPr/>
          <a:lstStyle/>
          <a:p>
            <a:pPr eaLnBrk="1" hangingPunct="1"/>
            <a:r>
              <a:rPr lang="en-US" dirty="0" smtClean="0">
                <a:solidFill>
                  <a:srgbClr val="FFFFFF"/>
                </a:solidFill>
                <a:latin typeface="Franklin Gothic Book" charset="0"/>
                <a:ea typeface="ヒラギノ角ゴ Pro W3" charset="0"/>
                <a:cs typeface="ヒラギノ角ゴ Pro W3" charset="0"/>
              </a:rPr>
              <a:t>Robert B. Ross</a:t>
            </a:r>
          </a:p>
          <a:p>
            <a:pPr eaLnBrk="1" hangingPunct="1"/>
            <a:r>
              <a:rPr lang="en-US" dirty="0" smtClean="0">
                <a:solidFill>
                  <a:srgbClr val="FFFFFF"/>
                </a:solidFill>
                <a:latin typeface="Franklin Gothic Book" charset="0"/>
                <a:ea typeface="ヒラギノ角ゴ Pro W3" charset="0"/>
                <a:cs typeface="ヒラギノ角ゴ Pro W3" charset="0"/>
              </a:rPr>
              <a:t>Point Park University</a:t>
            </a:r>
            <a:endParaRPr lang="en-US" dirty="0">
              <a:solidFill>
                <a:srgbClr val="FFFFFF"/>
              </a:solidFill>
              <a:latin typeface="Franklin Gothic Book" charset="0"/>
              <a:ea typeface="ヒラギノ角ゴ Pro W3" charset="0"/>
              <a:cs typeface="ヒラギノ角ゴ Pro W3" charset="0"/>
            </a:endParaRPr>
          </a:p>
        </p:txBody>
      </p:sp>
      <p:pic>
        <p:nvPicPr>
          <p:cNvPr id="133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371600"/>
            <a:ext cx="228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19200"/>
            <a:ext cx="2286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643385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smtClean="0">
                <a:ea typeface="ヒラギノ角ゴ Pro W3" pitchFamily="-112" charset="-128"/>
              </a:rPr>
              <a:t>Key Moments in the Historical Geography of Israel and Palestine</a:t>
            </a:r>
          </a:p>
        </p:txBody>
      </p:sp>
      <p:sp>
        <p:nvSpPr>
          <p:cNvPr id="16387" name="Content Placeholder 2"/>
          <p:cNvSpPr>
            <a:spLocks noGrp="1"/>
          </p:cNvSpPr>
          <p:nvPr>
            <p:ph idx="1"/>
          </p:nvPr>
        </p:nvSpPr>
        <p:spPr>
          <a:xfrm>
            <a:off x="457200" y="1600200"/>
            <a:ext cx="8229600" cy="4876800"/>
          </a:xfrm>
        </p:spPr>
        <p:txBody>
          <a:bodyPr/>
          <a:lstStyle/>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1836154134"/>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dirty="0" smtClean="0">
                <a:ea typeface="ヒラギノ角ゴ Pro W3" pitchFamily="-112" charset="-128"/>
              </a:rPr>
              <a:t>Key Moments in the Historical Geography of Israel and Palestine</a:t>
            </a:r>
          </a:p>
        </p:txBody>
      </p:sp>
      <p:sp>
        <p:nvSpPr>
          <p:cNvPr id="38915" name="Content Placeholder 2"/>
          <p:cNvSpPr>
            <a:spLocks noGrp="1"/>
          </p:cNvSpPr>
          <p:nvPr>
            <p:ph idx="1"/>
          </p:nvPr>
        </p:nvSpPr>
        <p:spPr>
          <a:xfrm>
            <a:off x="457200" y="1600200"/>
            <a:ext cx="8229600" cy="5257800"/>
          </a:xfrm>
        </p:spPr>
        <p:txBody>
          <a:bodyPr>
            <a:noAutofit/>
          </a:bodyPr>
          <a:lstStyle/>
          <a:p>
            <a:r>
              <a:rPr lang="en-US" sz="1800" dirty="0" smtClean="0">
                <a:latin typeface="Franklin Gothic Book" charset="0"/>
                <a:ea typeface="ヒラギノ角ゴ Pro W3" charset="0"/>
                <a:cs typeface="ヒラギノ角ゴ Pro W3" charset="0"/>
              </a:rPr>
              <a:t>1967: PLO moves to Jordan</a:t>
            </a:r>
          </a:p>
          <a:p>
            <a:r>
              <a:rPr lang="en-US" sz="1800" dirty="0" smtClean="0">
                <a:latin typeface="Franklin Gothic Book" charset="0"/>
                <a:ea typeface="ヒラギノ角ゴ Pro W3" charset="0"/>
                <a:cs typeface="ヒラギノ角ゴ Pro W3" charset="0"/>
              </a:rPr>
              <a:t>1971: PLO kicked out of Jordan, moves to Lebanon</a:t>
            </a:r>
          </a:p>
          <a:p>
            <a:r>
              <a:rPr lang="en-US" sz="1800" dirty="0" smtClean="0">
                <a:latin typeface="Franklin Gothic Book" charset="0"/>
                <a:ea typeface="ヒラギノ角ゴ Pro W3" charset="0"/>
                <a:cs typeface="ヒラギノ角ゴ Pro W3" charset="0"/>
              </a:rPr>
              <a:t>1973: October/”Yom Kippur” War</a:t>
            </a:r>
          </a:p>
          <a:p>
            <a:r>
              <a:rPr lang="en-US" sz="1800" dirty="0" smtClean="0">
                <a:latin typeface="Franklin Gothic Book" charset="0"/>
                <a:ea typeface="ヒラギノ角ゴ Pro W3" charset="0"/>
                <a:cs typeface="ヒラギノ角ゴ Pro W3" charset="0"/>
              </a:rPr>
              <a:t>1978: Israel occupies southern Lebanon </a:t>
            </a:r>
          </a:p>
          <a:p>
            <a:r>
              <a:rPr lang="en-US" sz="1800" dirty="0" smtClean="0">
                <a:latin typeface="Franklin Gothic Book" charset="0"/>
                <a:ea typeface="ヒラギノ角ゴ Pro W3" charset="0"/>
                <a:cs typeface="ヒラギノ角ゴ Pro W3" charset="0"/>
              </a:rPr>
              <a:t>1979: Israeli-Egyptian Peace Treaty</a:t>
            </a:r>
          </a:p>
          <a:p>
            <a:r>
              <a:rPr lang="en-US" sz="1800" dirty="0">
                <a:latin typeface="Franklin Gothic Book" charset="0"/>
                <a:ea typeface="ヒラギノ角ゴ Pro W3" charset="0"/>
                <a:cs typeface="ヒラギノ角ゴ Pro W3" charset="0"/>
              </a:rPr>
              <a:t>1980s: Israel settles </a:t>
            </a:r>
            <a:r>
              <a:rPr lang="en-US" sz="1800" dirty="0" smtClean="0">
                <a:latin typeface="Franklin Gothic Book" charset="0"/>
                <a:ea typeface="ヒラギノ角ゴ Pro W3" charset="0"/>
                <a:cs typeface="ヒラギノ角ゴ Pro W3" charset="0"/>
              </a:rPr>
              <a:t>more civilians </a:t>
            </a:r>
            <a:r>
              <a:rPr lang="en-US" sz="1800" dirty="0">
                <a:latin typeface="Franklin Gothic Book" charset="0"/>
                <a:ea typeface="ヒラギノ角ゴ Pro W3" charset="0"/>
                <a:cs typeface="ヒラギノ角ゴ Pro W3" charset="0"/>
              </a:rPr>
              <a:t>in West Bank and </a:t>
            </a:r>
            <a:r>
              <a:rPr lang="en-US" sz="1800" dirty="0" smtClean="0">
                <a:latin typeface="Franklin Gothic Book" charset="0"/>
                <a:ea typeface="ヒラギノ角ゴ Pro W3" charset="0"/>
                <a:cs typeface="ヒラギノ角ゴ Pro W3" charset="0"/>
              </a:rPr>
              <a:t>Gaza</a:t>
            </a:r>
          </a:p>
          <a:p>
            <a:r>
              <a:rPr lang="en-US" sz="1800" dirty="0" smtClean="0">
                <a:solidFill>
                  <a:srgbClr val="FFFF00"/>
                </a:solidFill>
                <a:latin typeface="Franklin Gothic Book" charset="0"/>
                <a:ea typeface="ヒラギノ角ゴ Pro W3" charset="0"/>
                <a:cs typeface="ヒラギノ角ゴ Pro W3" charset="0"/>
              </a:rPr>
              <a:t>1987-1993: First Palestinian Intifada (“Uprising”)</a:t>
            </a:r>
          </a:p>
          <a:p>
            <a:r>
              <a:rPr lang="en-US" sz="1800" dirty="0" smtClean="0">
                <a:solidFill>
                  <a:srgbClr val="FFFF00"/>
                </a:solidFill>
                <a:latin typeface="Franklin Gothic Book" charset="0"/>
                <a:ea typeface="ヒラギノ角ゴ Pro W3" charset="0"/>
                <a:cs typeface="ヒラギノ角ゴ Pro W3" charset="0"/>
              </a:rPr>
              <a:t>1993: Oslo Peace Accords</a:t>
            </a:r>
          </a:p>
          <a:p>
            <a:r>
              <a:rPr lang="en-US" sz="1800" dirty="0" smtClean="0">
                <a:solidFill>
                  <a:srgbClr val="FFFF00"/>
                </a:solidFill>
                <a:latin typeface="Franklin Gothic Book" charset="0"/>
                <a:ea typeface="ヒラギノ角ゴ Pro W3" charset="0"/>
                <a:cs typeface="ヒラギノ角ゴ Pro W3" charset="0"/>
              </a:rPr>
              <a:t>2000-2005: Second Palestinian Intifada</a:t>
            </a:r>
          </a:p>
          <a:p>
            <a:r>
              <a:rPr lang="en-US" sz="1800" dirty="0" smtClean="0">
                <a:latin typeface="Franklin Gothic Book" charset="0"/>
                <a:ea typeface="ヒラギノ角ゴ Pro W3" charset="0"/>
                <a:cs typeface="ヒラギノ角ゴ Pro W3" charset="0"/>
              </a:rPr>
              <a:t>2000-Present: Israel intensifies occupation</a:t>
            </a:r>
          </a:p>
          <a:p>
            <a:pPr lvl="1"/>
            <a:r>
              <a:rPr lang="en-US" sz="1400" dirty="0" smtClean="0">
                <a:latin typeface="Franklin Gothic Book" charset="0"/>
                <a:ea typeface="ヒラギノ角ゴ Pro W3" charset="0"/>
                <a:cs typeface="ヒラギノ角ゴ Pro W3" charset="0"/>
              </a:rPr>
              <a:t>Increased settlements in West Bank</a:t>
            </a:r>
          </a:p>
          <a:p>
            <a:pPr lvl="1"/>
            <a:r>
              <a:rPr lang="en-US" sz="1400" dirty="0" smtClean="0">
                <a:latin typeface="Franklin Gothic Book" charset="0"/>
                <a:ea typeface="ヒラギノ角ゴ Pro W3" charset="0"/>
                <a:cs typeface="ヒラギノ角ゴ Pro W3" charset="0"/>
              </a:rPr>
              <a:t>Separation Barrier</a:t>
            </a:r>
          </a:p>
          <a:p>
            <a:pPr lvl="1"/>
            <a:r>
              <a:rPr lang="en-US" sz="1400" dirty="0" smtClean="0">
                <a:latin typeface="Franklin Gothic Book" charset="0"/>
                <a:ea typeface="ヒラギノ角ゴ Pro W3" charset="0"/>
                <a:cs typeface="ヒラギノ角ゴ Pro W3" charset="0"/>
              </a:rPr>
              <a:t>Israeli-only roads</a:t>
            </a:r>
          </a:p>
          <a:p>
            <a:pPr lvl="1"/>
            <a:r>
              <a:rPr lang="en-US" sz="1400" dirty="0" smtClean="0">
                <a:latin typeface="Franklin Gothic Book" charset="0"/>
                <a:ea typeface="ヒラギノ角ゴ Pro W3" charset="0"/>
                <a:cs typeface="ヒラギノ角ゴ Pro W3" charset="0"/>
              </a:rPr>
              <a:t>Checkpoints</a:t>
            </a:r>
          </a:p>
          <a:p>
            <a:pPr lvl="1"/>
            <a:r>
              <a:rPr lang="en-US" sz="1400" dirty="0" smtClean="0">
                <a:latin typeface="Franklin Gothic Book" charset="0"/>
                <a:ea typeface="ヒラギノ角ゴ Pro W3" charset="0"/>
                <a:cs typeface="ヒラギノ角ゴ Pro W3" charset="0"/>
              </a:rPr>
              <a:t>Territorial sieges and home raids</a:t>
            </a:r>
          </a:p>
          <a:p>
            <a:pPr lvl="1"/>
            <a:endParaRPr lang="en-US" sz="1400" dirty="0" smtClean="0">
              <a:latin typeface="Franklin Gothic Book" charset="0"/>
              <a:ea typeface="ヒラギノ角ゴ Pro W3" charset="0"/>
              <a:cs typeface="ヒラギノ角ゴ Pro W3" charset="0"/>
            </a:endParaRPr>
          </a:p>
          <a:p>
            <a:endParaRPr lang="en-US" sz="1800" dirty="0" smtClean="0">
              <a:latin typeface="Franklin Gothic Book" charset="0"/>
              <a:ea typeface="ヒラギノ角ゴ Pro W3" charset="0"/>
              <a:cs typeface="ヒラギノ角ゴ Pro W3" charset="0"/>
            </a:endParaRPr>
          </a:p>
          <a:p>
            <a:endParaRPr lang="en-US" sz="1800" dirty="0" smtClean="0">
              <a:latin typeface="Franklin Gothic Book" charset="0"/>
              <a:ea typeface="ヒラギノ角ゴ Pro W3" charset="0"/>
              <a:cs typeface="ヒラギノ角ゴ Pro W3" charset="0"/>
            </a:endParaRPr>
          </a:p>
          <a:p>
            <a:endParaRPr lang="en-US" sz="1800" dirty="0">
              <a:latin typeface="Franklin Gothic Book" charset="0"/>
              <a:ea typeface="ヒラギノ角ゴ Pro W3" charset="0"/>
              <a:cs typeface="ヒラギノ角ゴ Pro W3" charset="0"/>
            </a:endParaRPr>
          </a:p>
          <a:p>
            <a:pPr eaLnBrk="1" hangingPunct="1"/>
            <a:endParaRPr lang="en-US" sz="2800" b="1" i="1" dirty="0">
              <a:solidFill>
                <a:srgbClr val="FFFF00"/>
              </a:solidFill>
              <a:latin typeface="Franklin Gothic Book" charset="0"/>
              <a:ea typeface="ヒラギノ角ゴ Pro W3" charset="0"/>
              <a:cs typeface="ヒラギノ角ゴ Pro W3" charset="0"/>
            </a:endParaRPr>
          </a:p>
          <a:p>
            <a:pPr eaLnBrk="1" hangingPunct="1"/>
            <a:endParaRPr lang="en-US" sz="16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3561024816"/>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dirty="0" smtClean="0">
                <a:ea typeface="ヒラギノ角ゴ Pro W3" pitchFamily="-112" charset="-128"/>
              </a:rPr>
              <a:t>Key Moments in the Historical Geography of Israel and Palestine</a:t>
            </a:r>
          </a:p>
        </p:txBody>
      </p:sp>
      <p:sp>
        <p:nvSpPr>
          <p:cNvPr id="38915" name="Content Placeholder 2"/>
          <p:cNvSpPr>
            <a:spLocks noGrp="1"/>
          </p:cNvSpPr>
          <p:nvPr>
            <p:ph idx="1"/>
          </p:nvPr>
        </p:nvSpPr>
        <p:spPr>
          <a:xfrm>
            <a:off x="457200" y="1600200"/>
            <a:ext cx="8229600" cy="5257800"/>
          </a:xfrm>
        </p:spPr>
        <p:txBody>
          <a:bodyPr>
            <a:noAutofit/>
          </a:bodyPr>
          <a:lstStyle/>
          <a:p>
            <a:r>
              <a:rPr lang="en-US" sz="1800" dirty="0" smtClean="0">
                <a:latin typeface="Franklin Gothic Book" charset="0"/>
                <a:ea typeface="ヒラギノ角ゴ Pro W3" charset="0"/>
                <a:cs typeface="ヒラギノ角ゴ Pro W3" charset="0"/>
              </a:rPr>
              <a:t>1967: PLO moves to Jordan</a:t>
            </a:r>
          </a:p>
          <a:p>
            <a:r>
              <a:rPr lang="en-US" sz="1800" dirty="0" smtClean="0">
                <a:latin typeface="Franklin Gothic Book" charset="0"/>
                <a:ea typeface="ヒラギノ角ゴ Pro W3" charset="0"/>
                <a:cs typeface="ヒラギノ角ゴ Pro W3" charset="0"/>
              </a:rPr>
              <a:t>1971: PLO kicked out of Jordan, moves to Lebanon</a:t>
            </a:r>
          </a:p>
          <a:p>
            <a:r>
              <a:rPr lang="en-US" sz="1800" dirty="0" smtClean="0">
                <a:latin typeface="Franklin Gothic Book" charset="0"/>
                <a:ea typeface="ヒラギノ角ゴ Pro W3" charset="0"/>
                <a:cs typeface="ヒラギノ角ゴ Pro W3" charset="0"/>
              </a:rPr>
              <a:t>1973: October/”Yom Kippur” War</a:t>
            </a:r>
          </a:p>
          <a:p>
            <a:r>
              <a:rPr lang="en-US" sz="1800" dirty="0" smtClean="0">
                <a:latin typeface="Franklin Gothic Book" charset="0"/>
                <a:ea typeface="ヒラギノ角ゴ Pro W3" charset="0"/>
                <a:cs typeface="ヒラギノ角ゴ Pro W3" charset="0"/>
              </a:rPr>
              <a:t>1978: Israel occupies southern Lebanon </a:t>
            </a:r>
          </a:p>
          <a:p>
            <a:r>
              <a:rPr lang="en-US" sz="1800" dirty="0" smtClean="0">
                <a:latin typeface="Franklin Gothic Book" charset="0"/>
                <a:ea typeface="ヒラギノ角ゴ Pro W3" charset="0"/>
                <a:cs typeface="ヒラギノ角ゴ Pro W3" charset="0"/>
              </a:rPr>
              <a:t>1979: Israeli-Egyptian Peace Treaty</a:t>
            </a:r>
          </a:p>
          <a:p>
            <a:r>
              <a:rPr lang="en-US" sz="1800" dirty="0">
                <a:latin typeface="Franklin Gothic Book" charset="0"/>
                <a:ea typeface="ヒラギノ角ゴ Pro W3" charset="0"/>
                <a:cs typeface="ヒラギノ角ゴ Pro W3" charset="0"/>
              </a:rPr>
              <a:t>1980s: Israel settles more </a:t>
            </a:r>
            <a:r>
              <a:rPr lang="en-US" sz="1800" dirty="0" smtClean="0">
                <a:latin typeface="Franklin Gothic Book" charset="0"/>
                <a:ea typeface="ヒラギノ角ゴ Pro W3" charset="0"/>
                <a:cs typeface="ヒラギノ角ゴ Pro W3" charset="0"/>
              </a:rPr>
              <a:t>civilians </a:t>
            </a:r>
            <a:r>
              <a:rPr lang="en-US" sz="1800" dirty="0">
                <a:latin typeface="Franklin Gothic Book" charset="0"/>
                <a:ea typeface="ヒラギノ角ゴ Pro W3" charset="0"/>
                <a:cs typeface="ヒラギノ角ゴ Pro W3" charset="0"/>
              </a:rPr>
              <a:t>in West Bank and </a:t>
            </a:r>
            <a:r>
              <a:rPr lang="en-US" sz="1800" dirty="0" smtClean="0">
                <a:latin typeface="Franklin Gothic Book" charset="0"/>
                <a:ea typeface="ヒラギノ角ゴ Pro W3" charset="0"/>
                <a:cs typeface="ヒラギノ角ゴ Pro W3" charset="0"/>
              </a:rPr>
              <a:t>Gaza</a:t>
            </a:r>
          </a:p>
          <a:p>
            <a:r>
              <a:rPr lang="en-US" sz="1800" dirty="0" smtClean="0">
                <a:solidFill>
                  <a:srgbClr val="FFFF00"/>
                </a:solidFill>
                <a:latin typeface="Franklin Gothic Book" charset="0"/>
                <a:ea typeface="ヒラギノ角ゴ Pro W3" charset="0"/>
                <a:cs typeface="ヒラギノ角ゴ Pro W3" charset="0"/>
              </a:rPr>
              <a:t>1987-1993: First Palestinian Intifada (“Uprising”)</a:t>
            </a:r>
          </a:p>
          <a:p>
            <a:r>
              <a:rPr lang="en-US" sz="1800" dirty="0" smtClean="0">
                <a:solidFill>
                  <a:srgbClr val="FFFF00"/>
                </a:solidFill>
                <a:latin typeface="Franklin Gothic Book" charset="0"/>
                <a:ea typeface="ヒラギノ角ゴ Pro W3" charset="0"/>
                <a:cs typeface="ヒラギノ角ゴ Pro W3" charset="0"/>
              </a:rPr>
              <a:t>1993: Oslo Peace Accords</a:t>
            </a:r>
          </a:p>
          <a:p>
            <a:r>
              <a:rPr lang="en-US" sz="1800" dirty="0" smtClean="0">
                <a:solidFill>
                  <a:srgbClr val="FFFF00"/>
                </a:solidFill>
                <a:latin typeface="Franklin Gothic Book" charset="0"/>
                <a:ea typeface="ヒラギノ角ゴ Pro W3" charset="0"/>
                <a:cs typeface="ヒラギノ角ゴ Pro W3" charset="0"/>
              </a:rPr>
              <a:t>2000-2005: Second Palestinian Intifada</a:t>
            </a:r>
          </a:p>
          <a:p>
            <a:r>
              <a:rPr lang="en-US" sz="1800" dirty="0" smtClean="0">
                <a:latin typeface="Franklin Gothic Book" charset="0"/>
                <a:ea typeface="ヒラギノ角ゴ Pro W3" charset="0"/>
                <a:cs typeface="ヒラギノ角ゴ Pro W3" charset="0"/>
              </a:rPr>
              <a:t>2000-Present: Israel intensifies occupation</a:t>
            </a:r>
          </a:p>
          <a:p>
            <a:pPr lvl="1"/>
            <a:r>
              <a:rPr lang="en-US" sz="1400" dirty="0" smtClean="0">
                <a:latin typeface="Franklin Gothic Book" charset="0"/>
                <a:ea typeface="ヒラギノ角ゴ Pro W3" charset="0"/>
                <a:cs typeface="ヒラギノ角ゴ Pro W3" charset="0"/>
              </a:rPr>
              <a:t>Increased settlements in West Bank</a:t>
            </a:r>
          </a:p>
          <a:p>
            <a:pPr lvl="1"/>
            <a:r>
              <a:rPr lang="en-US" sz="1400" dirty="0" smtClean="0">
                <a:latin typeface="Franklin Gothic Book" charset="0"/>
                <a:ea typeface="ヒラギノ角ゴ Pro W3" charset="0"/>
                <a:cs typeface="ヒラギノ角ゴ Pro W3" charset="0"/>
              </a:rPr>
              <a:t>Separation Barrier</a:t>
            </a:r>
          </a:p>
          <a:p>
            <a:pPr lvl="1"/>
            <a:r>
              <a:rPr lang="en-US" sz="1400" dirty="0" smtClean="0">
                <a:latin typeface="Franklin Gothic Book" charset="0"/>
                <a:ea typeface="ヒラギノ角ゴ Pro W3" charset="0"/>
                <a:cs typeface="ヒラギノ角ゴ Pro W3" charset="0"/>
              </a:rPr>
              <a:t>Israeli-only roads</a:t>
            </a:r>
          </a:p>
          <a:p>
            <a:pPr lvl="1"/>
            <a:r>
              <a:rPr lang="en-US" sz="1400" dirty="0" smtClean="0">
                <a:latin typeface="Franklin Gothic Book" charset="0"/>
                <a:ea typeface="ヒラギノ角ゴ Pro W3" charset="0"/>
                <a:cs typeface="ヒラギノ角ゴ Pro W3" charset="0"/>
              </a:rPr>
              <a:t>Checkpoints</a:t>
            </a:r>
          </a:p>
          <a:p>
            <a:pPr lvl="1"/>
            <a:r>
              <a:rPr lang="en-US" sz="1400" dirty="0" smtClean="0">
                <a:latin typeface="Franklin Gothic Book" charset="0"/>
                <a:ea typeface="ヒラギノ角ゴ Pro W3" charset="0"/>
                <a:cs typeface="ヒラギノ角ゴ Pro W3" charset="0"/>
              </a:rPr>
              <a:t>Territorial sieges and home raids</a:t>
            </a:r>
          </a:p>
          <a:p>
            <a:pPr lvl="1"/>
            <a:r>
              <a:rPr lang="en-US" sz="1400" dirty="0" smtClean="0">
                <a:latin typeface="Franklin Gothic Book" charset="0"/>
                <a:ea typeface="ヒラギノ角ゴ Pro W3" charset="0"/>
                <a:cs typeface="ヒラギノ角ゴ Pro W3" charset="0"/>
              </a:rPr>
              <a:t>Home demolitions</a:t>
            </a:r>
          </a:p>
          <a:p>
            <a:pPr lvl="1"/>
            <a:endParaRPr lang="en-US" sz="1400" dirty="0" smtClean="0">
              <a:latin typeface="Franklin Gothic Book" charset="0"/>
              <a:ea typeface="ヒラギノ角ゴ Pro W3" charset="0"/>
              <a:cs typeface="ヒラギノ角ゴ Pro W3" charset="0"/>
            </a:endParaRPr>
          </a:p>
          <a:p>
            <a:endParaRPr lang="en-US" sz="1800" dirty="0" smtClean="0">
              <a:latin typeface="Franklin Gothic Book" charset="0"/>
              <a:ea typeface="ヒラギノ角ゴ Pro W3" charset="0"/>
              <a:cs typeface="ヒラギノ角ゴ Pro W3" charset="0"/>
            </a:endParaRPr>
          </a:p>
          <a:p>
            <a:endParaRPr lang="en-US" sz="1800" dirty="0" smtClean="0">
              <a:latin typeface="Franklin Gothic Book" charset="0"/>
              <a:ea typeface="ヒラギノ角ゴ Pro W3" charset="0"/>
              <a:cs typeface="ヒラギノ角ゴ Pro W3" charset="0"/>
            </a:endParaRPr>
          </a:p>
          <a:p>
            <a:endParaRPr lang="en-US" sz="1800" dirty="0">
              <a:latin typeface="Franklin Gothic Book" charset="0"/>
              <a:ea typeface="ヒラギノ角ゴ Pro W3" charset="0"/>
              <a:cs typeface="ヒラギノ角ゴ Pro W3" charset="0"/>
            </a:endParaRPr>
          </a:p>
          <a:p>
            <a:pPr eaLnBrk="1" hangingPunct="1"/>
            <a:endParaRPr lang="en-US" sz="2800" b="1" i="1" dirty="0">
              <a:solidFill>
                <a:srgbClr val="FFFF00"/>
              </a:solidFill>
              <a:latin typeface="Franklin Gothic Book" charset="0"/>
              <a:ea typeface="ヒラギノ角ゴ Pro W3" charset="0"/>
              <a:cs typeface="ヒラギノ角ゴ Pro W3" charset="0"/>
            </a:endParaRPr>
          </a:p>
          <a:p>
            <a:pPr eaLnBrk="1" hangingPunct="1"/>
            <a:endParaRPr lang="en-US" sz="16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773299986"/>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609600"/>
            <a:ext cx="6986588" cy="554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847654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dirty="0" smtClean="0">
                <a:ea typeface="ヒラギノ角ゴ Pro W3" pitchFamily="-112" charset="-128"/>
              </a:rPr>
              <a:t>Key Moments in the Historical Geography of Israel and Palestine</a:t>
            </a:r>
          </a:p>
        </p:txBody>
      </p:sp>
      <p:sp>
        <p:nvSpPr>
          <p:cNvPr id="38915" name="Content Placeholder 2"/>
          <p:cNvSpPr>
            <a:spLocks noGrp="1"/>
          </p:cNvSpPr>
          <p:nvPr>
            <p:ph idx="1"/>
          </p:nvPr>
        </p:nvSpPr>
        <p:spPr>
          <a:xfrm>
            <a:off x="457200" y="1600200"/>
            <a:ext cx="8229600" cy="5257800"/>
          </a:xfrm>
        </p:spPr>
        <p:txBody>
          <a:bodyPr>
            <a:noAutofit/>
          </a:bodyPr>
          <a:lstStyle/>
          <a:p>
            <a:pPr>
              <a:buFont typeface="Arial"/>
              <a:buChar char="•"/>
            </a:pPr>
            <a:endParaRPr lang="en-US" sz="1800" dirty="0" smtClean="0">
              <a:latin typeface="Franklin Gothic Book" charset="0"/>
              <a:ea typeface="ヒラギノ角ゴ Pro W3" charset="0"/>
              <a:cs typeface="ヒラギノ角ゴ Pro W3" charset="0"/>
            </a:endParaRPr>
          </a:p>
          <a:p>
            <a:endParaRPr lang="en-US" sz="1800" dirty="0">
              <a:latin typeface="Franklin Gothic Book" charset="0"/>
              <a:ea typeface="ヒラギノ角ゴ Pro W3" charset="0"/>
              <a:cs typeface="ヒラギノ角ゴ Pro W3" charset="0"/>
            </a:endParaRPr>
          </a:p>
          <a:p>
            <a:pPr eaLnBrk="1" hangingPunct="1"/>
            <a:endParaRPr lang="en-US" sz="2800" b="1" i="1" dirty="0">
              <a:solidFill>
                <a:srgbClr val="FFFF00"/>
              </a:solidFill>
              <a:latin typeface="Franklin Gothic Book" charset="0"/>
              <a:ea typeface="ヒラギノ角ゴ Pro W3" charset="0"/>
              <a:cs typeface="ヒラギノ角ゴ Pro W3" charset="0"/>
            </a:endParaRPr>
          </a:p>
          <a:p>
            <a:pPr eaLnBrk="1" hangingPunct="1"/>
            <a:endParaRPr lang="en-US" sz="16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1660199696"/>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dirty="0" smtClean="0">
                <a:ea typeface="ヒラギノ角ゴ Pro W3" pitchFamily="-112" charset="-128"/>
              </a:rPr>
              <a:t>Key Moments in the Historical Geography of Israel and Palestine</a:t>
            </a:r>
          </a:p>
        </p:txBody>
      </p:sp>
      <p:sp>
        <p:nvSpPr>
          <p:cNvPr id="38915" name="Content Placeholder 2"/>
          <p:cNvSpPr>
            <a:spLocks noGrp="1"/>
          </p:cNvSpPr>
          <p:nvPr>
            <p:ph idx="1"/>
          </p:nvPr>
        </p:nvSpPr>
        <p:spPr>
          <a:xfrm>
            <a:off x="457200" y="1600200"/>
            <a:ext cx="8229600" cy="5257800"/>
          </a:xfrm>
        </p:spPr>
        <p:txBody>
          <a:bodyPr>
            <a:noAutofit/>
          </a:bodyPr>
          <a:lstStyle/>
          <a:p>
            <a:pPr>
              <a:buFont typeface="Arial"/>
              <a:buChar char="•"/>
            </a:pPr>
            <a:r>
              <a:rPr lang="en-US" sz="1800" dirty="0" smtClean="0">
                <a:latin typeface="Franklin Gothic Book" charset="0"/>
                <a:ea typeface="ヒラギノ角ゴ Pro W3" charset="0"/>
                <a:cs typeface="ヒラギノ角ゴ Pro W3" charset="0"/>
              </a:rPr>
              <a:t>2006</a:t>
            </a:r>
            <a:r>
              <a:rPr lang="en-US" sz="1800" dirty="0">
                <a:latin typeface="Franklin Gothic Book" charset="0"/>
                <a:ea typeface="ヒラギノ角ゴ Pro W3" charset="0"/>
                <a:cs typeface="ヒラギノ角ゴ Pro W3" charset="0"/>
              </a:rPr>
              <a:t>: Hamas wins legislative </a:t>
            </a:r>
            <a:r>
              <a:rPr lang="en-US" sz="1800" dirty="0" smtClean="0">
                <a:latin typeface="Franklin Gothic Book" charset="0"/>
                <a:ea typeface="ヒラギノ角ゴ Pro W3" charset="0"/>
                <a:cs typeface="ヒラギノ角ゴ Pro W3" charset="0"/>
              </a:rPr>
              <a:t>elections</a:t>
            </a:r>
          </a:p>
          <a:p>
            <a:endParaRPr lang="en-US" sz="1800" dirty="0">
              <a:latin typeface="Franklin Gothic Book" charset="0"/>
              <a:ea typeface="ヒラギノ角ゴ Pro W3" charset="0"/>
              <a:cs typeface="ヒラギノ角ゴ Pro W3" charset="0"/>
            </a:endParaRPr>
          </a:p>
          <a:p>
            <a:pPr eaLnBrk="1" hangingPunct="1"/>
            <a:endParaRPr lang="en-US" sz="2800" b="1" i="1" dirty="0">
              <a:solidFill>
                <a:srgbClr val="FFFF00"/>
              </a:solidFill>
              <a:latin typeface="Franklin Gothic Book" charset="0"/>
              <a:ea typeface="ヒラギノ角ゴ Pro W3" charset="0"/>
              <a:cs typeface="ヒラギノ角ゴ Pro W3" charset="0"/>
            </a:endParaRPr>
          </a:p>
          <a:p>
            <a:pPr eaLnBrk="1" hangingPunct="1"/>
            <a:endParaRPr lang="en-US" sz="16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2481912043"/>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dirty="0" smtClean="0">
                <a:ea typeface="ヒラギノ角ゴ Pro W3" pitchFamily="-112" charset="-128"/>
              </a:rPr>
              <a:t>Key Moments in the Historical Geography of Israel and Palestine</a:t>
            </a:r>
          </a:p>
        </p:txBody>
      </p:sp>
      <p:sp>
        <p:nvSpPr>
          <p:cNvPr id="38915" name="Content Placeholder 2"/>
          <p:cNvSpPr>
            <a:spLocks noGrp="1"/>
          </p:cNvSpPr>
          <p:nvPr>
            <p:ph idx="1"/>
          </p:nvPr>
        </p:nvSpPr>
        <p:spPr>
          <a:xfrm>
            <a:off x="457200" y="1600200"/>
            <a:ext cx="8229600" cy="5257800"/>
          </a:xfrm>
        </p:spPr>
        <p:txBody>
          <a:bodyPr>
            <a:noAutofit/>
          </a:bodyPr>
          <a:lstStyle/>
          <a:p>
            <a:pPr>
              <a:buFont typeface="Arial"/>
              <a:buChar char="•"/>
            </a:pPr>
            <a:r>
              <a:rPr lang="en-US" sz="1800" dirty="0" smtClean="0">
                <a:latin typeface="Franklin Gothic Book" charset="0"/>
                <a:ea typeface="ヒラギノ角ゴ Pro W3" charset="0"/>
                <a:cs typeface="ヒラギノ角ゴ Pro W3" charset="0"/>
              </a:rPr>
              <a:t>2006</a:t>
            </a:r>
            <a:r>
              <a:rPr lang="en-US" sz="1800" dirty="0">
                <a:latin typeface="Franklin Gothic Book" charset="0"/>
                <a:ea typeface="ヒラギノ角ゴ Pro W3" charset="0"/>
                <a:cs typeface="ヒラギノ角ゴ Pro W3" charset="0"/>
              </a:rPr>
              <a:t>: Hamas wins legislative </a:t>
            </a:r>
            <a:r>
              <a:rPr lang="en-US" sz="1800" dirty="0" smtClean="0">
                <a:latin typeface="Franklin Gothic Book" charset="0"/>
                <a:ea typeface="ヒラギノ角ゴ Pro W3" charset="0"/>
                <a:cs typeface="ヒラギノ角ゴ Pro W3" charset="0"/>
              </a:rPr>
              <a:t>elections</a:t>
            </a:r>
          </a:p>
          <a:p>
            <a:pPr>
              <a:buFont typeface="Arial"/>
              <a:buChar char="•"/>
            </a:pPr>
            <a:r>
              <a:rPr lang="en-US" sz="1800" dirty="0" smtClean="0">
                <a:latin typeface="Franklin Gothic Book" charset="0"/>
                <a:ea typeface="ヒラギノ角ゴ Pro W3" charset="0"/>
                <a:cs typeface="ヒラギノ角ゴ Pro W3" charset="0"/>
              </a:rPr>
              <a:t>2006: Civil War between Palestinian Hamas and Fatah</a:t>
            </a:r>
            <a:endParaRPr lang="en-US" sz="1800" dirty="0">
              <a:latin typeface="Franklin Gothic Book" charset="0"/>
              <a:ea typeface="ヒラギノ角ゴ Pro W3" charset="0"/>
              <a:cs typeface="ヒラギノ角ゴ Pro W3" charset="0"/>
            </a:endParaRPr>
          </a:p>
          <a:p>
            <a:endParaRPr lang="en-US" sz="1800" dirty="0">
              <a:latin typeface="Franklin Gothic Book" charset="0"/>
              <a:ea typeface="ヒラギノ角ゴ Pro W3" charset="0"/>
              <a:cs typeface="ヒラギノ角ゴ Pro W3" charset="0"/>
            </a:endParaRPr>
          </a:p>
          <a:p>
            <a:pPr eaLnBrk="1" hangingPunct="1"/>
            <a:endParaRPr lang="en-US" sz="2800" b="1" i="1" dirty="0">
              <a:solidFill>
                <a:srgbClr val="FFFF00"/>
              </a:solidFill>
              <a:latin typeface="Franklin Gothic Book" charset="0"/>
              <a:ea typeface="ヒラギノ角ゴ Pro W3" charset="0"/>
              <a:cs typeface="ヒラギノ角ゴ Pro W3" charset="0"/>
            </a:endParaRPr>
          </a:p>
          <a:p>
            <a:pPr eaLnBrk="1" hangingPunct="1"/>
            <a:endParaRPr lang="en-US" sz="16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465025112"/>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dirty="0" smtClean="0">
                <a:ea typeface="ヒラギノ角ゴ Pro W3" pitchFamily="-112" charset="-128"/>
              </a:rPr>
              <a:t>Key Moments in the Historical Geography of Israel and Palestine</a:t>
            </a:r>
          </a:p>
        </p:txBody>
      </p:sp>
      <p:sp>
        <p:nvSpPr>
          <p:cNvPr id="38915" name="Content Placeholder 2"/>
          <p:cNvSpPr>
            <a:spLocks noGrp="1"/>
          </p:cNvSpPr>
          <p:nvPr>
            <p:ph idx="1"/>
          </p:nvPr>
        </p:nvSpPr>
        <p:spPr>
          <a:xfrm>
            <a:off x="457200" y="1600200"/>
            <a:ext cx="8229600" cy="5257800"/>
          </a:xfrm>
        </p:spPr>
        <p:txBody>
          <a:bodyPr>
            <a:noAutofit/>
          </a:bodyPr>
          <a:lstStyle/>
          <a:p>
            <a:pPr>
              <a:buFont typeface="Arial"/>
              <a:buChar char="•"/>
            </a:pPr>
            <a:r>
              <a:rPr lang="en-US" sz="1800" dirty="0" smtClean="0">
                <a:latin typeface="Franklin Gothic Book" charset="0"/>
                <a:ea typeface="ヒラギノ角ゴ Pro W3" charset="0"/>
                <a:cs typeface="ヒラギノ角ゴ Pro W3" charset="0"/>
              </a:rPr>
              <a:t>2006</a:t>
            </a:r>
            <a:r>
              <a:rPr lang="en-US" sz="1800" dirty="0">
                <a:latin typeface="Franklin Gothic Book" charset="0"/>
                <a:ea typeface="ヒラギノ角ゴ Pro W3" charset="0"/>
                <a:cs typeface="ヒラギノ角ゴ Pro W3" charset="0"/>
              </a:rPr>
              <a:t>: Hamas wins legislative </a:t>
            </a:r>
            <a:r>
              <a:rPr lang="en-US" sz="1800" dirty="0" smtClean="0">
                <a:latin typeface="Franklin Gothic Book" charset="0"/>
                <a:ea typeface="ヒラギノ角ゴ Pro W3" charset="0"/>
                <a:cs typeface="ヒラギノ角ゴ Pro W3" charset="0"/>
              </a:rPr>
              <a:t>elections</a:t>
            </a:r>
          </a:p>
          <a:p>
            <a:pPr>
              <a:buFont typeface="Arial"/>
              <a:buChar char="•"/>
            </a:pPr>
            <a:r>
              <a:rPr lang="en-US" sz="1800" dirty="0" smtClean="0">
                <a:latin typeface="Franklin Gothic Book" charset="0"/>
                <a:ea typeface="ヒラギノ角ゴ Pro W3" charset="0"/>
                <a:cs typeface="ヒラギノ角ゴ Pro W3" charset="0"/>
              </a:rPr>
              <a:t>2006: Civil War between Palestinian Hamas and Fatah</a:t>
            </a:r>
            <a:endParaRPr lang="en-US" sz="1800" dirty="0">
              <a:latin typeface="Franklin Gothic Book" charset="0"/>
              <a:ea typeface="ヒラギノ角ゴ Pro W3" charset="0"/>
              <a:cs typeface="ヒラギノ角ゴ Pro W3" charset="0"/>
            </a:endParaRPr>
          </a:p>
          <a:p>
            <a:r>
              <a:rPr lang="en-US" sz="1800" dirty="0">
                <a:latin typeface="Franklin Gothic Book" charset="0"/>
                <a:ea typeface="ヒラギノ角ゴ Pro W3" charset="0"/>
                <a:cs typeface="ヒラギノ角ゴ Pro W3" charset="0"/>
              </a:rPr>
              <a:t>2006-Present: Israeli siege on </a:t>
            </a:r>
            <a:r>
              <a:rPr lang="en-US" sz="1800" dirty="0" smtClean="0">
                <a:latin typeface="Franklin Gothic Book" charset="0"/>
                <a:ea typeface="ヒラギノ角ゴ Pro W3" charset="0"/>
                <a:cs typeface="ヒラギノ角ゴ Pro W3" charset="0"/>
              </a:rPr>
              <a:t>Gaza</a:t>
            </a:r>
          </a:p>
          <a:p>
            <a:endParaRPr lang="en-US" sz="1800" dirty="0">
              <a:latin typeface="Franklin Gothic Book" charset="0"/>
              <a:ea typeface="ヒラギノ角ゴ Pro W3" charset="0"/>
              <a:cs typeface="ヒラギノ角ゴ Pro W3" charset="0"/>
            </a:endParaRPr>
          </a:p>
          <a:p>
            <a:pPr eaLnBrk="1" hangingPunct="1"/>
            <a:endParaRPr lang="en-US" sz="2800" b="1" i="1" dirty="0">
              <a:solidFill>
                <a:srgbClr val="FFFF00"/>
              </a:solidFill>
              <a:latin typeface="Franklin Gothic Book" charset="0"/>
              <a:ea typeface="ヒラギノ角ゴ Pro W3" charset="0"/>
              <a:cs typeface="ヒラギノ角ゴ Pro W3" charset="0"/>
            </a:endParaRPr>
          </a:p>
          <a:p>
            <a:pPr eaLnBrk="1" hangingPunct="1"/>
            <a:endParaRPr lang="en-US" sz="16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4232613725"/>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1817" y="4183"/>
            <a:ext cx="6867187" cy="686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343920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dirty="0" smtClean="0">
                <a:ea typeface="ヒラギノ角ゴ Pro W3" pitchFamily="-112" charset="-128"/>
              </a:rPr>
              <a:t>Key Moments in the Historical Geography of Israel and Palestine</a:t>
            </a:r>
          </a:p>
        </p:txBody>
      </p:sp>
      <p:sp>
        <p:nvSpPr>
          <p:cNvPr id="38915" name="Content Placeholder 2"/>
          <p:cNvSpPr>
            <a:spLocks noGrp="1"/>
          </p:cNvSpPr>
          <p:nvPr>
            <p:ph idx="1"/>
          </p:nvPr>
        </p:nvSpPr>
        <p:spPr>
          <a:xfrm>
            <a:off x="457200" y="1600200"/>
            <a:ext cx="8229600" cy="5257800"/>
          </a:xfrm>
        </p:spPr>
        <p:txBody>
          <a:bodyPr>
            <a:noAutofit/>
          </a:bodyPr>
          <a:lstStyle/>
          <a:p>
            <a:pPr>
              <a:buFont typeface="Arial"/>
              <a:buChar char="•"/>
            </a:pPr>
            <a:r>
              <a:rPr lang="en-US" sz="1800" dirty="0" smtClean="0">
                <a:latin typeface="Franklin Gothic Book" charset="0"/>
                <a:ea typeface="ヒラギノ角ゴ Pro W3" charset="0"/>
                <a:cs typeface="ヒラギノ角ゴ Pro W3" charset="0"/>
              </a:rPr>
              <a:t>2006</a:t>
            </a:r>
            <a:r>
              <a:rPr lang="en-US" sz="1800" dirty="0">
                <a:latin typeface="Franklin Gothic Book" charset="0"/>
                <a:ea typeface="ヒラギノ角ゴ Pro W3" charset="0"/>
                <a:cs typeface="ヒラギノ角ゴ Pro W3" charset="0"/>
              </a:rPr>
              <a:t>: Hamas wins legislative </a:t>
            </a:r>
            <a:r>
              <a:rPr lang="en-US" sz="1800" dirty="0" smtClean="0">
                <a:latin typeface="Franklin Gothic Book" charset="0"/>
                <a:ea typeface="ヒラギノ角ゴ Pro W3" charset="0"/>
                <a:cs typeface="ヒラギノ角ゴ Pro W3" charset="0"/>
              </a:rPr>
              <a:t>elections</a:t>
            </a:r>
          </a:p>
          <a:p>
            <a:pPr>
              <a:buFont typeface="Arial"/>
              <a:buChar char="•"/>
            </a:pPr>
            <a:r>
              <a:rPr lang="en-US" sz="1800" dirty="0" smtClean="0">
                <a:latin typeface="Franklin Gothic Book" charset="0"/>
                <a:ea typeface="ヒラギノ角ゴ Pro W3" charset="0"/>
                <a:cs typeface="ヒラギノ角ゴ Pro W3" charset="0"/>
              </a:rPr>
              <a:t>2006: Civil War between Palestinian Hamas and Fatah</a:t>
            </a:r>
            <a:endParaRPr lang="en-US" sz="1800" dirty="0">
              <a:latin typeface="Franklin Gothic Book" charset="0"/>
              <a:ea typeface="ヒラギノ角ゴ Pro W3" charset="0"/>
              <a:cs typeface="ヒラギノ角ゴ Pro W3" charset="0"/>
            </a:endParaRPr>
          </a:p>
          <a:p>
            <a:r>
              <a:rPr lang="en-US" sz="1800" dirty="0">
                <a:latin typeface="Franklin Gothic Book" charset="0"/>
                <a:ea typeface="ヒラギノ角ゴ Pro W3" charset="0"/>
                <a:cs typeface="ヒラギノ角ゴ Pro W3" charset="0"/>
              </a:rPr>
              <a:t>2006-Present: Israeli siege on </a:t>
            </a:r>
            <a:r>
              <a:rPr lang="en-US" sz="1800" dirty="0" smtClean="0">
                <a:latin typeface="Franklin Gothic Book" charset="0"/>
                <a:ea typeface="ヒラギノ角ゴ Pro W3" charset="0"/>
                <a:cs typeface="ヒラギノ角ゴ Pro W3" charset="0"/>
              </a:rPr>
              <a:t>Gaza</a:t>
            </a:r>
          </a:p>
          <a:p>
            <a:r>
              <a:rPr lang="en-US" sz="1800" dirty="0" smtClean="0">
                <a:latin typeface="Franklin Gothic Book" charset="0"/>
                <a:ea typeface="ヒラギノ角ゴ Pro W3" charset="0"/>
                <a:cs typeface="ヒラギノ角ゴ Pro W3" charset="0"/>
              </a:rPr>
              <a:t>2006-Present: Rockets fired on Israel from Gaza</a:t>
            </a:r>
            <a:endParaRPr lang="en-US" sz="1800" dirty="0">
              <a:latin typeface="Franklin Gothic Book" charset="0"/>
              <a:ea typeface="ヒラギノ角ゴ Pro W3" charset="0"/>
              <a:cs typeface="ヒラギノ角ゴ Pro W3" charset="0"/>
            </a:endParaRPr>
          </a:p>
          <a:p>
            <a:endParaRPr lang="en-US" sz="1800" dirty="0">
              <a:latin typeface="Franklin Gothic Book" charset="0"/>
              <a:ea typeface="ヒラギノ角ゴ Pro W3" charset="0"/>
              <a:cs typeface="ヒラギノ角ゴ Pro W3" charset="0"/>
            </a:endParaRPr>
          </a:p>
          <a:p>
            <a:pPr eaLnBrk="1" hangingPunct="1"/>
            <a:endParaRPr lang="en-US" sz="2800" b="1" i="1" dirty="0">
              <a:solidFill>
                <a:srgbClr val="FFFF00"/>
              </a:solidFill>
              <a:latin typeface="Franklin Gothic Book" charset="0"/>
              <a:ea typeface="ヒラギノ角ゴ Pro W3" charset="0"/>
              <a:cs typeface="ヒラギノ角ゴ Pro W3" charset="0"/>
            </a:endParaRPr>
          </a:p>
          <a:p>
            <a:pPr eaLnBrk="1" hangingPunct="1"/>
            <a:endParaRPr lang="en-US" sz="16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295557501"/>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
            <a:ext cx="6137275" cy="632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7766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smtClean="0">
                <a:ea typeface="ヒラギノ角ゴ Pro W3" pitchFamily="-112" charset="-128"/>
              </a:rPr>
              <a:t>Key Moments in the Historical Geography of Israel and Palestine</a:t>
            </a:r>
          </a:p>
        </p:txBody>
      </p:sp>
      <p:sp>
        <p:nvSpPr>
          <p:cNvPr id="16387" name="Content Placeholder 2"/>
          <p:cNvSpPr>
            <a:spLocks noGrp="1"/>
          </p:cNvSpPr>
          <p:nvPr>
            <p:ph idx="1"/>
          </p:nvPr>
        </p:nvSpPr>
        <p:spPr>
          <a:xfrm>
            <a:off x="457200" y="1600200"/>
            <a:ext cx="8229600" cy="4876800"/>
          </a:xfrm>
        </p:spPr>
        <p:txBody>
          <a:bodyPr/>
          <a:lstStyle/>
          <a:p>
            <a:pPr eaLnBrk="1" hangingPunct="1"/>
            <a:r>
              <a:rPr lang="en-US" sz="1800">
                <a:latin typeface="Franklin Gothic Book" charset="0"/>
                <a:ea typeface="ヒラギノ角ゴ Pro W3" charset="0"/>
                <a:cs typeface="ヒラギノ角ゴ Pro W3" charset="0"/>
              </a:rPr>
              <a:t>1030 BCE – 722 BCE: Kingdom of Israel (David and Solomon)</a:t>
            </a:r>
          </a:p>
          <a:p>
            <a:pPr eaLnBrk="1" hangingPunct="1"/>
            <a:endParaRPr lang="en-US">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3304511546"/>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dirty="0" smtClean="0">
                <a:ea typeface="ヒラギノ角ゴ Pro W3" pitchFamily="-112" charset="-128"/>
              </a:rPr>
              <a:t>Key Moments in the Historical Geography of Israel and Palestine</a:t>
            </a:r>
          </a:p>
        </p:txBody>
      </p:sp>
      <p:sp>
        <p:nvSpPr>
          <p:cNvPr id="38915" name="Content Placeholder 2"/>
          <p:cNvSpPr>
            <a:spLocks noGrp="1"/>
          </p:cNvSpPr>
          <p:nvPr>
            <p:ph idx="1"/>
          </p:nvPr>
        </p:nvSpPr>
        <p:spPr>
          <a:xfrm>
            <a:off x="457200" y="1600200"/>
            <a:ext cx="8229600" cy="5257800"/>
          </a:xfrm>
        </p:spPr>
        <p:txBody>
          <a:bodyPr>
            <a:noAutofit/>
          </a:bodyPr>
          <a:lstStyle/>
          <a:p>
            <a:pPr>
              <a:buFont typeface="Arial"/>
              <a:buChar char="•"/>
            </a:pPr>
            <a:r>
              <a:rPr lang="en-US" sz="1800" dirty="0" smtClean="0">
                <a:latin typeface="Franklin Gothic Book" charset="0"/>
                <a:ea typeface="ヒラギノ角ゴ Pro W3" charset="0"/>
                <a:cs typeface="ヒラギノ角ゴ Pro W3" charset="0"/>
              </a:rPr>
              <a:t>2006</a:t>
            </a:r>
            <a:r>
              <a:rPr lang="en-US" sz="1800" dirty="0">
                <a:latin typeface="Franklin Gothic Book" charset="0"/>
                <a:ea typeface="ヒラギノ角ゴ Pro W3" charset="0"/>
                <a:cs typeface="ヒラギノ角ゴ Pro W3" charset="0"/>
              </a:rPr>
              <a:t>: Hamas wins legislative </a:t>
            </a:r>
            <a:r>
              <a:rPr lang="en-US" sz="1800" dirty="0" smtClean="0">
                <a:latin typeface="Franklin Gothic Book" charset="0"/>
                <a:ea typeface="ヒラギノ角ゴ Pro W3" charset="0"/>
                <a:cs typeface="ヒラギノ角ゴ Pro W3" charset="0"/>
              </a:rPr>
              <a:t>elections</a:t>
            </a:r>
          </a:p>
          <a:p>
            <a:pPr>
              <a:buFont typeface="Arial"/>
              <a:buChar char="•"/>
            </a:pPr>
            <a:r>
              <a:rPr lang="en-US" sz="1800" dirty="0" smtClean="0">
                <a:latin typeface="Franklin Gothic Book" charset="0"/>
                <a:ea typeface="ヒラギノ角ゴ Pro W3" charset="0"/>
                <a:cs typeface="ヒラギノ角ゴ Pro W3" charset="0"/>
              </a:rPr>
              <a:t>2006: Civil War between Palestinian Hamas and Fatah</a:t>
            </a:r>
            <a:endParaRPr lang="en-US" sz="1800" dirty="0">
              <a:latin typeface="Franklin Gothic Book" charset="0"/>
              <a:ea typeface="ヒラギノ角ゴ Pro W3" charset="0"/>
              <a:cs typeface="ヒラギノ角ゴ Pro W3" charset="0"/>
            </a:endParaRPr>
          </a:p>
          <a:p>
            <a:r>
              <a:rPr lang="en-US" sz="1800" dirty="0">
                <a:latin typeface="Franklin Gothic Book" charset="0"/>
                <a:ea typeface="ヒラギノ角ゴ Pro W3" charset="0"/>
                <a:cs typeface="ヒラギノ角ゴ Pro W3" charset="0"/>
              </a:rPr>
              <a:t>2006-Present: Israeli siege on </a:t>
            </a:r>
            <a:r>
              <a:rPr lang="en-US" sz="1800" dirty="0" smtClean="0">
                <a:latin typeface="Franklin Gothic Book" charset="0"/>
                <a:ea typeface="ヒラギノ角ゴ Pro W3" charset="0"/>
                <a:cs typeface="ヒラギノ角ゴ Pro W3" charset="0"/>
              </a:rPr>
              <a:t>Gaza</a:t>
            </a:r>
          </a:p>
          <a:p>
            <a:r>
              <a:rPr lang="en-US" sz="1800" dirty="0" smtClean="0">
                <a:latin typeface="Franklin Gothic Book" charset="0"/>
                <a:ea typeface="ヒラギノ角ゴ Pro W3" charset="0"/>
                <a:cs typeface="ヒラギノ角ゴ Pro W3" charset="0"/>
              </a:rPr>
              <a:t>2006-Present: Rockets fired on Israel from Gaza</a:t>
            </a:r>
            <a:endParaRPr lang="en-US" sz="1800" dirty="0">
              <a:latin typeface="Franklin Gothic Book" charset="0"/>
              <a:ea typeface="ヒラギノ角ゴ Pro W3" charset="0"/>
              <a:cs typeface="ヒラギノ角ゴ Pro W3" charset="0"/>
            </a:endParaRPr>
          </a:p>
          <a:p>
            <a:r>
              <a:rPr lang="en-US" sz="1800" dirty="0" smtClean="0">
                <a:latin typeface="Franklin Gothic Book" charset="0"/>
                <a:ea typeface="ヒラギノ角ゴ Pro W3" charset="0"/>
                <a:cs typeface="ヒラギノ角ゴ Pro W3" charset="0"/>
              </a:rPr>
              <a:t>2008-2009: Israeli war on Gaza</a:t>
            </a:r>
          </a:p>
          <a:p>
            <a:endParaRPr lang="en-US" sz="1800" dirty="0">
              <a:latin typeface="Franklin Gothic Book" charset="0"/>
              <a:ea typeface="ヒラギノ角ゴ Pro W3" charset="0"/>
              <a:cs typeface="ヒラギノ角ゴ Pro W3" charset="0"/>
            </a:endParaRPr>
          </a:p>
          <a:p>
            <a:pPr eaLnBrk="1" hangingPunct="1"/>
            <a:endParaRPr lang="en-US" sz="2800" b="1" i="1" dirty="0">
              <a:solidFill>
                <a:srgbClr val="FFFF00"/>
              </a:solidFill>
              <a:latin typeface="Franklin Gothic Book" charset="0"/>
              <a:ea typeface="ヒラギノ角ゴ Pro W3" charset="0"/>
              <a:cs typeface="ヒラギノ角ゴ Pro W3" charset="0"/>
            </a:endParaRPr>
          </a:p>
          <a:p>
            <a:pPr eaLnBrk="1" hangingPunct="1"/>
            <a:endParaRPr lang="en-US" sz="16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1101432107"/>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52400"/>
            <a:ext cx="452596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26189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dirty="0" smtClean="0">
                <a:ea typeface="ヒラギノ角ゴ Pro W3" pitchFamily="-112" charset="-128"/>
              </a:rPr>
              <a:t>Key Moments in the Historical Geography of Israel and Palestine</a:t>
            </a:r>
          </a:p>
        </p:txBody>
      </p:sp>
      <p:sp>
        <p:nvSpPr>
          <p:cNvPr id="38915" name="Content Placeholder 2"/>
          <p:cNvSpPr>
            <a:spLocks noGrp="1"/>
          </p:cNvSpPr>
          <p:nvPr>
            <p:ph idx="1"/>
          </p:nvPr>
        </p:nvSpPr>
        <p:spPr>
          <a:xfrm>
            <a:off x="457200" y="1600200"/>
            <a:ext cx="8229600" cy="5257800"/>
          </a:xfrm>
        </p:spPr>
        <p:txBody>
          <a:bodyPr>
            <a:noAutofit/>
          </a:bodyPr>
          <a:lstStyle/>
          <a:p>
            <a:pPr>
              <a:buFont typeface="Arial"/>
              <a:buChar char="•"/>
            </a:pPr>
            <a:r>
              <a:rPr lang="en-US" sz="1800" dirty="0" smtClean="0">
                <a:latin typeface="Franklin Gothic Book" charset="0"/>
                <a:ea typeface="ヒラギノ角ゴ Pro W3" charset="0"/>
                <a:cs typeface="ヒラギノ角ゴ Pro W3" charset="0"/>
              </a:rPr>
              <a:t>2006</a:t>
            </a:r>
            <a:r>
              <a:rPr lang="en-US" sz="1800" dirty="0">
                <a:latin typeface="Franklin Gothic Book" charset="0"/>
                <a:ea typeface="ヒラギノ角ゴ Pro W3" charset="0"/>
                <a:cs typeface="ヒラギノ角ゴ Pro W3" charset="0"/>
              </a:rPr>
              <a:t>: Hamas wins legislative </a:t>
            </a:r>
            <a:r>
              <a:rPr lang="en-US" sz="1800" dirty="0" smtClean="0">
                <a:latin typeface="Franklin Gothic Book" charset="0"/>
                <a:ea typeface="ヒラギノ角ゴ Pro W3" charset="0"/>
                <a:cs typeface="ヒラギノ角ゴ Pro W3" charset="0"/>
              </a:rPr>
              <a:t>elections</a:t>
            </a:r>
          </a:p>
          <a:p>
            <a:pPr>
              <a:buFont typeface="Arial"/>
              <a:buChar char="•"/>
            </a:pPr>
            <a:r>
              <a:rPr lang="en-US" sz="1800" dirty="0" smtClean="0">
                <a:latin typeface="Franklin Gothic Book" charset="0"/>
                <a:ea typeface="ヒラギノ角ゴ Pro W3" charset="0"/>
                <a:cs typeface="ヒラギノ角ゴ Pro W3" charset="0"/>
              </a:rPr>
              <a:t>2006: Civil War between Palestinian Hamas and Fatah</a:t>
            </a:r>
            <a:endParaRPr lang="en-US" sz="1800" dirty="0">
              <a:latin typeface="Franklin Gothic Book" charset="0"/>
              <a:ea typeface="ヒラギノ角ゴ Pro W3" charset="0"/>
              <a:cs typeface="ヒラギノ角ゴ Pro W3" charset="0"/>
            </a:endParaRPr>
          </a:p>
          <a:p>
            <a:r>
              <a:rPr lang="en-US" sz="1800" dirty="0">
                <a:latin typeface="Franklin Gothic Book" charset="0"/>
                <a:ea typeface="ヒラギノ角ゴ Pro W3" charset="0"/>
                <a:cs typeface="ヒラギノ角ゴ Pro W3" charset="0"/>
              </a:rPr>
              <a:t>2006-Present: Israeli siege on </a:t>
            </a:r>
            <a:r>
              <a:rPr lang="en-US" sz="1800" dirty="0" smtClean="0">
                <a:latin typeface="Franklin Gothic Book" charset="0"/>
                <a:ea typeface="ヒラギノ角ゴ Pro W3" charset="0"/>
                <a:cs typeface="ヒラギノ角ゴ Pro W3" charset="0"/>
              </a:rPr>
              <a:t>Gaza</a:t>
            </a:r>
          </a:p>
          <a:p>
            <a:r>
              <a:rPr lang="en-US" sz="1800" dirty="0" smtClean="0">
                <a:latin typeface="Franklin Gothic Book" charset="0"/>
                <a:ea typeface="ヒラギノ角ゴ Pro W3" charset="0"/>
                <a:cs typeface="ヒラギノ角ゴ Pro W3" charset="0"/>
              </a:rPr>
              <a:t>2006-Present: Rockets fired on Israel from Gaza</a:t>
            </a:r>
            <a:endParaRPr lang="en-US" sz="1800" dirty="0">
              <a:latin typeface="Franklin Gothic Book" charset="0"/>
              <a:ea typeface="ヒラギノ角ゴ Pro W3" charset="0"/>
              <a:cs typeface="ヒラギノ角ゴ Pro W3" charset="0"/>
            </a:endParaRPr>
          </a:p>
          <a:p>
            <a:r>
              <a:rPr lang="en-US" sz="1800" dirty="0" smtClean="0">
                <a:latin typeface="Franklin Gothic Book" charset="0"/>
                <a:ea typeface="ヒラギノ角ゴ Pro W3" charset="0"/>
                <a:cs typeface="ヒラギノ角ゴ Pro W3" charset="0"/>
              </a:rPr>
              <a:t>2008-2009: Israeli war on Gaza</a:t>
            </a:r>
          </a:p>
          <a:p>
            <a:r>
              <a:rPr lang="en-US" sz="1800" dirty="0" smtClean="0">
                <a:latin typeface="Franklin Gothic Book" charset="0"/>
                <a:ea typeface="ヒラギノ角ゴ Pro W3" charset="0"/>
                <a:cs typeface="ヒラギノ角ゴ Pro W3" charset="0"/>
              </a:rPr>
              <a:t>2012: Israeli war on Gaza</a:t>
            </a:r>
          </a:p>
          <a:p>
            <a:endParaRPr lang="en-US" sz="1800" dirty="0">
              <a:latin typeface="Franklin Gothic Book" charset="0"/>
              <a:ea typeface="ヒラギノ角ゴ Pro W3" charset="0"/>
              <a:cs typeface="ヒラギノ角ゴ Pro W3" charset="0"/>
            </a:endParaRPr>
          </a:p>
          <a:p>
            <a:pPr eaLnBrk="1" hangingPunct="1"/>
            <a:endParaRPr lang="en-US" sz="2800" b="1" i="1" dirty="0">
              <a:solidFill>
                <a:srgbClr val="FFFF00"/>
              </a:solidFill>
              <a:latin typeface="Franklin Gothic Book" charset="0"/>
              <a:ea typeface="ヒラギノ角ゴ Pro W3" charset="0"/>
              <a:cs typeface="ヒラギノ角ゴ Pro W3" charset="0"/>
            </a:endParaRPr>
          </a:p>
          <a:p>
            <a:pPr eaLnBrk="1" hangingPunct="1"/>
            <a:endParaRPr lang="en-US" sz="16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2953051700"/>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Future of Israel/Palestine</a:t>
            </a:r>
            <a:endParaRPr lang="en-US" dirty="0"/>
          </a:p>
        </p:txBody>
      </p:sp>
      <p:sp>
        <p:nvSpPr>
          <p:cNvPr id="3" name="Content Placeholder 2"/>
          <p:cNvSpPr>
            <a:spLocks noGrp="1"/>
          </p:cNvSpPr>
          <p:nvPr>
            <p:ph idx="1"/>
          </p:nvPr>
        </p:nvSpPr>
        <p:spPr/>
        <p:txBody>
          <a:bodyPr/>
          <a:lstStyle/>
          <a:p>
            <a:r>
              <a:rPr lang="en-US" dirty="0"/>
              <a:t>Status Quo?</a:t>
            </a:r>
          </a:p>
          <a:p>
            <a:r>
              <a:rPr lang="en-US" dirty="0" smtClean="0"/>
              <a:t>One State?</a:t>
            </a:r>
          </a:p>
          <a:p>
            <a:r>
              <a:rPr lang="en-US" dirty="0" smtClean="0"/>
              <a:t>Two States?</a:t>
            </a:r>
          </a:p>
        </p:txBody>
      </p:sp>
    </p:spTree>
    <p:extLst>
      <p:ext uri="{BB962C8B-B14F-4D97-AF65-F5344CB8AC3E}">
        <p14:creationId xmlns:p14="http://schemas.microsoft.com/office/powerpoint/2010/main" val="2168669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p:cNvPicPr>
            <a:picLocks noChangeAspect="1" noChangeArrowheads="1"/>
          </p:cNvPicPr>
          <p:nvPr/>
        </p:nvPicPr>
        <p:blipFill>
          <a:blip r:embed="rId2">
            <a:extLst>
              <a:ext uri="{28A0092B-C50C-407E-A947-70E740481C1C}">
                <a14:useLocalDpi xmlns:a14="http://schemas.microsoft.com/office/drawing/2010/main" val="0"/>
              </a:ext>
            </a:extLst>
          </a:blip>
          <a:srcRect t="3316" r="65865" b="51990"/>
          <a:stretch>
            <a:fillRect/>
          </a:stretch>
        </p:blipFill>
        <p:spPr bwMode="auto">
          <a:xfrm>
            <a:off x="2662238" y="407988"/>
            <a:ext cx="3819525" cy="604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494728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smtClean="0">
                <a:ea typeface="ヒラギノ角ゴ Pro W3" pitchFamily="-112" charset="-128"/>
              </a:rPr>
              <a:t>Key Moments in the Historical Geography of Israel and Palestine</a:t>
            </a:r>
          </a:p>
        </p:txBody>
      </p:sp>
      <p:sp>
        <p:nvSpPr>
          <p:cNvPr id="18435" name="Content Placeholder 2"/>
          <p:cNvSpPr>
            <a:spLocks noGrp="1"/>
          </p:cNvSpPr>
          <p:nvPr>
            <p:ph idx="1"/>
          </p:nvPr>
        </p:nvSpPr>
        <p:spPr>
          <a:xfrm>
            <a:off x="457200" y="1600200"/>
            <a:ext cx="8229600" cy="4876800"/>
          </a:xfrm>
        </p:spPr>
        <p:txBody>
          <a:bodyPr/>
          <a:lstStyle/>
          <a:p>
            <a:pPr eaLnBrk="1" hangingPunct="1"/>
            <a:r>
              <a:rPr lang="en-US" sz="1800">
                <a:latin typeface="Franklin Gothic Book" charset="0"/>
                <a:ea typeface="ヒラギノ角ゴ Pro W3" charset="0"/>
                <a:cs typeface="ヒラギノ角ゴ Pro W3" charset="0"/>
              </a:rPr>
              <a:t>1030 BCE – 722 BCE: Kingdom of Israel (David and Solomon)</a:t>
            </a:r>
          </a:p>
          <a:p>
            <a:pPr eaLnBrk="1" hangingPunct="1"/>
            <a:endParaRPr lang="en-US" sz="1800">
              <a:latin typeface="Franklin Gothic Book" charset="0"/>
              <a:ea typeface="ヒラギノ角ゴ Pro W3" charset="0"/>
              <a:cs typeface="ヒラギノ角ゴ Pro W3" charset="0"/>
            </a:endParaRPr>
          </a:p>
          <a:p>
            <a:pPr eaLnBrk="1" hangingPunct="1"/>
            <a:endParaRPr lang="en-US">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372949934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smtClean="0">
                <a:ea typeface="ヒラギノ角ゴ Pro W3" pitchFamily="-112" charset="-128"/>
              </a:rPr>
              <a:t>Key Moments in the Historical Geography of Israel and Palestine</a:t>
            </a:r>
          </a:p>
        </p:txBody>
      </p:sp>
      <p:sp>
        <p:nvSpPr>
          <p:cNvPr id="19459" name="Content Placeholder 2"/>
          <p:cNvSpPr>
            <a:spLocks noGrp="1"/>
          </p:cNvSpPr>
          <p:nvPr>
            <p:ph idx="1"/>
          </p:nvPr>
        </p:nvSpPr>
        <p:spPr>
          <a:xfrm>
            <a:off x="457200" y="1600200"/>
            <a:ext cx="8229600" cy="4876800"/>
          </a:xfrm>
        </p:spPr>
        <p:txBody>
          <a:bodyPr/>
          <a:lstStyle/>
          <a:p>
            <a:pPr eaLnBrk="1" hangingPunct="1"/>
            <a:r>
              <a:rPr lang="en-US" sz="1800">
                <a:latin typeface="Franklin Gothic Book" charset="0"/>
                <a:ea typeface="ヒラギノ角ゴ Pro W3" charset="0"/>
                <a:cs typeface="ヒラギノ角ゴ Pro W3" charset="0"/>
              </a:rPr>
              <a:t>1030 BCE – 722 BCE: Kingdom of Israel (David and Solomon)</a:t>
            </a:r>
          </a:p>
          <a:p>
            <a:pPr eaLnBrk="1" hangingPunct="1"/>
            <a:r>
              <a:rPr lang="en-US" sz="1800">
                <a:latin typeface="Franklin Gothic Book" charset="0"/>
                <a:ea typeface="ヒラギノ角ゴ Pro W3" charset="0"/>
                <a:cs typeface="ヒラギノ角ゴ Pro W3" charset="0"/>
              </a:rPr>
              <a:t>700 BCE – 1516: Under the rule of several empires for hundreds of years thereafter (Persian, Hellenistic, Roman, Islamic)</a:t>
            </a:r>
          </a:p>
          <a:p>
            <a:pPr eaLnBrk="1" hangingPunct="1"/>
            <a:endParaRPr lang="en-US" sz="1800">
              <a:latin typeface="Franklin Gothic Book" charset="0"/>
              <a:ea typeface="ヒラギノ角ゴ Pro W3" charset="0"/>
              <a:cs typeface="ヒラギノ角ゴ Pro W3" charset="0"/>
            </a:endParaRPr>
          </a:p>
          <a:p>
            <a:pPr eaLnBrk="1" hangingPunct="1"/>
            <a:endParaRPr lang="en-US">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352101995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smtClean="0">
                <a:ea typeface="ヒラギノ角ゴ Pro W3" pitchFamily="-112" charset="-128"/>
              </a:rPr>
              <a:t>Key Moments in the Historical Geography of Israel and Palestine</a:t>
            </a:r>
          </a:p>
        </p:txBody>
      </p:sp>
      <p:sp>
        <p:nvSpPr>
          <p:cNvPr id="20483" name="Content Placeholder 2"/>
          <p:cNvSpPr>
            <a:spLocks noGrp="1"/>
          </p:cNvSpPr>
          <p:nvPr>
            <p:ph idx="1"/>
          </p:nvPr>
        </p:nvSpPr>
        <p:spPr>
          <a:xfrm>
            <a:off x="457200" y="1600200"/>
            <a:ext cx="8229600" cy="4876800"/>
          </a:xfrm>
        </p:spPr>
        <p:txBody>
          <a:bodyPr/>
          <a:lstStyle/>
          <a:p>
            <a:pPr eaLnBrk="1" hangingPunct="1"/>
            <a:r>
              <a:rPr lang="en-US" sz="1800">
                <a:latin typeface="Franklin Gothic Book" charset="0"/>
                <a:ea typeface="ヒラギノ角ゴ Pro W3" charset="0"/>
                <a:cs typeface="ヒラギノ角ゴ Pro W3" charset="0"/>
              </a:rPr>
              <a:t>1030 BCE – 722 BCE: Kingdom of Israel (David and Solomon)</a:t>
            </a:r>
          </a:p>
          <a:p>
            <a:pPr eaLnBrk="1" hangingPunct="1"/>
            <a:r>
              <a:rPr lang="en-US" sz="1800">
                <a:latin typeface="Franklin Gothic Book" charset="0"/>
                <a:ea typeface="ヒラギノ角ゴ Pro W3" charset="0"/>
                <a:cs typeface="ヒラギノ角ゴ Pro W3" charset="0"/>
              </a:rPr>
              <a:t>700 BCE – 1516: Under the rule of several empires for hundreds of years thereafter (Persian, Hellenistic, Roman, Islamic)</a:t>
            </a:r>
          </a:p>
          <a:p>
            <a:pPr eaLnBrk="1" hangingPunct="1"/>
            <a:r>
              <a:rPr lang="en-US" sz="1800">
                <a:latin typeface="Franklin Gothic Book" charset="0"/>
                <a:ea typeface="ヒラギノ角ゴ Pro W3" charset="0"/>
                <a:cs typeface="ヒラギノ角ゴ Pro W3" charset="0"/>
              </a:rPr>
              <a:t>1516-1917: Ottoman Rule</a:t>
            </a:r>
          </a:p>
          <a:p>
            <a:pPr eaLnBrk="1" hangingPunct="1"/>
            <a:endParaRPr lang="en-US" sz="1800">
              <a:latin typeface="Franklin Gothic Book" charset="0"/>
              <a:ea typeface="ヒラギノ角ゴ Pro W3" charset="0"/>
              <a:cs typeface="ヒラギノ角ゴ Pro W3" charset="0"/>
            </a:endParaRPr>
          </a:p>
          <a:p>
            <a:pPr eaLnBrk="1" hangingPunct="1"/>
            <a:endParaRPr lang="en-US">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330428335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274638"/>
            <a:ext cx="8402638" cy="598487"/>
          </a:xfrm>
        </p:spPr>
        <p:txBody>
          <a:bodyPr>
            <a:normAutofit fontScale="90000"/>
          </a:bodyPr>
          <a:lstStyle/>
          <a:p>
            <a:pPr eaLnBrk="1" hangingPunct="1"/>
            <a:r>
              <a:rPr lang="en-US" sz="3600" smtClean="0">
                <a:ea typeface="ヒラギノ角ゴ Pro W3" charset="-128"/>
                <a:cs typeface="ヒラギノ角ゴ Pro W3" charset="-128"/>
              </a:rPr>
              <a:t>Rise of the Ottoman Empire, 1300-1683</a:t>
            </a:r>
          </a:p>
        </p:txBody>
      </p:sp>
      <p:sp>
        <p:nvSpPr>
          <p:cNvPr id="29699" name="Content Placeholder 2"/>
          <p:cNvSpPr>
            <a:spLocks noGrp="1"/>
          </p:cNvSpPr>
          <p:nvPr>
            <p:ph idx="1"/>
          </p:nvPr>
        </p:nvSpPr>
        <p:spPr/>
        <p:txBody>
          <a:bodyPr/>
          <a:lstStyle/>
          <a:p>
            <a:pPr eaLnBrk="1" hangingPunct="1"/>
            <a:endParaRPr lang="en-US">
              <a:ea typeface="ヒラギノ角ゴ Pro W3" charset="-128"/>
              <a:cs typeface="ヒラギノ角ゴ Pro W3" charset="-128"/>
            </a:endParaRPr>
          </a:p>
        </p:txBody>
      </p:sp>
      <p:pic>
        <p:nvPicPr>
          <p:cNvPr id="29700" name="Picture 2"/>
          <p:cNvPicPr>
            <a:picLocks noChangeAspect="1" noChangeArrowheads="1"/>
          </p:cNvPicPr>
          <p:nvPr/>
        </p:nvPicPr>
        <p:blipFill>
          <a:blip r:embed="rId2"/>
          <a:srcRect/>
          <a:stretch>
            <a:fillRect/>
          </a:stretch>
        </p:blipFill>
        <p:spPr bwMode="auto">
          <a:xfrm>
            <a:off x="1524000" y="1195388"/>
            <a:ext cx="6019800" cy="5662612"/>
          </a:xfrm>
          <a:prstGeom prst="rect">
            <a:avLst/>
          </a:prstGeom>
          <a:noFill/>
          <a:ln w="9525">
            <a:noFill/>
            <a:miter lim="800000"/>
            <a:headEnd/>
            <a:tailEnd/>
          </a:ln>
        </p:spPr>
      </p:pic>
    </p:spTree>
    <p:extLst>
      <p:ext uri="{BB962C8B-B14F-4D97-AF65-F5344CB8AC3E}">
        <p14:creationId xmlns:p14="http://schemas.microsoft.com/office/powerpoint/2010/main" val="3768688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p:txBody>
          <a:bodyPr/>
          <a:lstStyle/>
          <a:p>
            <a:pPr eaLnBrk="1" hangingPunct="1"/>
            <a:endParaRPr lang="en-US">
              <a:ea typeface="ヒラギノ角ゴ Pro W3" charset="-128"/>
              <a:cs typeface="ヒラギノ角ゴ Pro W3" charset="-128"/>
            </a:endParaRPr>
          </a:p>
        </p:txBody>
      </p:sp>
      <p:sp>
        <p:nvSpPr>
          <p:cNvPr id="5" name="Title 4"/>
          <p:cNvSpPr>
            <a:spLocks noGrp="1"/>
          </p:cNvSpPr>
          <p:nvPr>
            <p:ph type="title"/>
          </p:nvPr>
        </p:nvSpPr>
        <p:spPr>
          <a:xfrm>
            <a:off x="215900" y="274638"/>
            <a:ext cx="8470900" cy="598487"/>
          </a:xfrm>
        </p:spPr>
        <p:txBody>
          <a:bodyPr>
            <a:normAutofit fontScale="90000"/>
          </a:bodyPr>
          <a:lstStyle/>
          <a:p>
            <a:pPr eaLnBrk="1" hangingPunct="1">
              <a:defRPr/>
            </a:pPr>
            <a:r>
              <a:rPr lang="en-US" sz="3600" dirty="0" smtClean="0"/>
              <a:t>Fall of the Ottoman Empire, 1807-1924 </a:t>
            </a:r>
            <a:endParaRPr lang="en-US" sz="3600" dirty="0"/>
          </a:p>
        </p:txBody>
      </p:sp>
      <p:pic>
        <p:nvPicPr>
          <p:cNvPr id="30724" name="Picture 5"/>
          <p:cNvPicPr>
            <a:picLocks noChangeAspect="1"/>
          </p:cNvPicPr>
          <p:nvPr/>
        </p:nvPicPr>
        <p:blipFill>
          <a:blip r:embed="rId2"/>
          <a:srcRect/>
          <a:stretch>
            <a:fillRect/>
          </a:stretch>
        </p:blipFill>
        <p:spPr bwMode="auto">
          <a:xfrm>
            <a:off x="457200" y="873125"/>
            <a:ext cx="8013700" cy="5575300"/>
          </a:xfrm>
          <a:prstGeom prst="rect">
            <a:avLst/>
          </a:prstGeom>
          <a:noFill/>
          <a:ln w="9525">
            <a:noFill/>
            <a:miter lim="800000"/>
            <a:headEnd/>
            <a:tailEnd/>
          </a:ln>
        </p:spPr>
      </p:pic>
    </p:spTree>
    <p:extLst>
      <p:ext uri="{BB962C8B-B14F-4D97-AF65-F5344CB8AC3E}">
        <p14:creationId xmlns:p14="http://schemas.microsoft.com/office/powerpoint/2010/main" val="1404255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5138" y="109538"/>
            <a:ext cx="3133725" cy="663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20652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smtClean="0">
                <a:ea typeface="ヒラギノ角ゴ Pro W3" pitchFamily="-112" charset="-128"/>
              </a:rPr>
              <a:t>Key Moments in the Historical Geography of Israel and Palestine</a:t>
            </a:r>
          </a:p>
        </p:txBody>
      </p:sp>
      <p:sp>
        <p:nvSpPr>
          <p:cNvPr id="22531" name="Content Placeholder 2"/>
          <p:cNvSpPr>
            <a:spLocks noGrp="1"/>
          </p:cNvSpPr>
          <p:nvPr>
            <p:ph idx="1"/>
          </p:nvPr>
        </p:nvSpPr>
        <p:spPr>
          <a:xfrm>
            <a:off x="457200" y="1600200"/>
            <a:ext cx="8229600" cy="4876800"/>
          </a:xfrm>
        </p:spPr>
        <p:txBody>
          <a:bodyPr/>
          <a:lstStyle/>
          <a:p>
            <a:pPr eaLnBrk="1" hangingPunct="1"/>
            <a:r>
              <a:rPr lang="en-US" sz="1800">
                <a:latin typeface="Franklin Gothic Book" charset="0"/>
                <a:ea typeface="ヒラギノ角ゴ Pro W3" charset="0"/>
                <a:cs typeface="ヒラギノ角ゴ Pro W3" charset="0"/>
              </a:rPr>
              <a:t>1030 BCE – 722 BCE: Kingdom of Israel (David and Solomon)</a:t>
            </a:r>
          </a:p>
          <a:p>
            <a:pPr eaLnBrk="1" hangingPunct="1"/>
            <a:r>
              <a:rPr lang="en-US" sz="1800">
                <a:latin typeface="Franklin Gothic Book" charset="0"/>
                <a:ea typeface="ヒラギノ角ゴ Pro W3" charset="0"/>
                <a:cs typeface="ヒラギノ角ゴ Pro W3" charset="0"/>
              </a:rPr>
              <a:t>700 BCE – 1516: Under the rule of several empires for hundreds of years thereafter (Persian, Hellenistic, Roman, Islamic)</a:t>
            </a:r>
          </a:p>
          <a:p>
            <a:pPr eaLnBrk="1" hangingPunct="1"/>
            <a:r>
              <a:rPr lang="en-US" sz="1800">
                <a:latin typeface="Franklin Gothic Book" charset="0"/>
                <a:ea typeface="ヒラギノ角ゴ Pro W3" charset="0"/>
                <a:cs typeface="ヒラギノ角ゴ Pro W3" charset="0"/>
              </a:rPr>
              <a:t>1516-1917: Ottoman Rule</a:t>
            </a:r>
          </a:p>
          <a:p>
            <a:pPr eaLnBrk="1" hangingPunct="1"/>
            <a:endParaRPr lang="en-US" sz="1800">
              <a:latin typeface="Franklin Gothic Book" charset="0"/>
              <a:ea typeface="ヒラギノ角ゴ Pro W3" charset="0"/>
              <a:cs typeface="ヒラギノ角ゴ Pro W3" charset="0"/>
            </a:endParaRPr>
          </a:p>
          <a:p>
            <a:pPr eaLnBrk="1" hangingPunct="1"/>
            <a:endParaRPr lang="en-US">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335825146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Three Myths about Israel/Palestine Conflict</a:t>
            </a:r>
            <a:endParaRPr lang="en-US" dirty="0"/>
          </a:p>
        </p:txBody>
      </p:sp>
      <p:sp>
        <p:nvSpPr>
          <p:cNvPr id="2" name="Content Placeholder 1"/>
          <p:cNvSpPr>
            <a:spLocks noGrp="1"/>
          </p:cNvSpPr>
          <p:nvPr>
            <p:ph idx="1"/>
          </p:nvPr>
        </p:nvSpPr>
        <p:spPr/>
        <p:txBody>
          <a:bodyPr>
            <a:noAutofit/>
          </a:bodyPr>
          <a:lstStyle/>
          <a:p>
            <a:pPr marL="914400" lvl="1" indent="-514350">
              <a:buSzPct val="100000"/>
              <a:buFont typeface="Wingdings" charset="2"/>
              <a:buChar char="§"/>
            </a:pPr>
            <a:endParaRPr lang="en-US" sz="2400" dirty="0" smtClean="0">
              <a:solidFill>
                <a:srgbClr val="FFFF00"/>
              </a:solidFill>
            </a:endParaRPr>
          </a:p>
          <a:p>
            <a:pPr marL="514350" indent="-514350">
              <a:buSzPct val="100000"/>
              <a:buFont typeface="+mj-ea"/>
              <a:buAutoNum type="circleNumDbPlain"/>
            </a:pPr>
            <a:endParaRPr lang="en-US" sz="2800" dirty="0"/>
          </a:p>
          <a:p>
            <a:pPr marL="914400" lvl="1" indent="-514350">
              <a:buSzPct val="100000"/>
              <a:buFont typeface="Wingdings" charset="2"/>
              <a:buChar char="§"/>
            </a:pPr>
            <a:endParaRPr lang="en-US" sz="2400" dirty="0" smtClean="0">
              <a:solidFill>
                <a:srgbClr val="FFFF00"/>
              </a:solidFill>
            </a:endParaRPr>
          </a:p>
          <a:p>
            <a:pPr marL="914400" lvl="1" indent="-514350">
              <a:buSzPct val="100000"/>
              <a:buFont typeface="Wingdings" charset="2"/>
              <a:buChar char="§"/>
            </a:pPr>
            <a:endParaRPr lang="en-US" sz="2400" dirty="0" smtClean="0">
              <a:solidFill>
                <a:srgbClr val="FFFF00"/>
              </a:solidFill>
            </a:endParaRPr>
          </a:p>
          <a:p>
            <a:pPr marL="514350" indent="-514350">
              <a:buSzPct val="100000"/>
              <a:buFont typeface="+mj-ea"/>
              <a:buAutoNum type="circleNumDbPlain"/>
            </a:pPr>
            <a:endParaRPr lang="en-US" sz="2800" dirty="0" smtClean="0"/>
          </a:p>
          <a:p>
            <a:endParaRPr lang="en-US" sz="2800" dirty="0"/>
          </a:p>
        </p:txBody>
      </p:sp>
    </p:spTree>
    <p:extLst>
      <p:ext uri="{BB962C8B-B14F-4D97-AF65-F5344CB8AC3E}">
        <p14:creationId xmlns:p14="http://schemas.microsoft.com/office/powerpoint/2010/main" val="3083193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smtClean="0">
                <a:ea typeface="ヒラギノ角ゴ Pro W3" pitchFamily="-112" charset="-128"/>
              </a:rPr>
              <a:t>Key Moments in the Historical Geography of Israel and Palestine</a:t>
            </a:r>
          </a:p>
        </p:txBody>
      </p:sp>
      <p:sp>
        <p:nvSpPr>
          <p:cNvPr id="23555" name="Content Placeholder 2"/>
          <p:cNvSpPr>
            <a:spLocks noGrp="1"/>
          </p:cNvSpPr>
          <p:nvPr>
            <p:ph idx="1"/>
          </p:nvPr>
        </p:nvSpPr>
        <p:spPr>
          <a:xfrm>
            <a:off x="457200" y="1600200"/>
            <a:ext cx="8229600" cy="4876800"/>
          </a:xfrm>
        </p:spPr>
        <p:txBody>
          <a:bodyPr/>
          <a:lstStyle/>
          <a:p>
            <a:pPr eaLnBrk="1" hangingPunct="1"/>
            <a:r>
              <a:rPr lang="en-US" sz="1800">
                <a:latin typeface="Franklin Gothic Book" charset="0"/>
                <a:ea typeface="ヒラギノ角ゴ Pro W3" charset="0"/>
                <a:cs typeface="ヒラギノ角ゴ Pro W3" charset="0"/>
              </a:rPr>
              <a:t>1030 BCE – 722 BCE: Kingdom of Israel (David and Solomon)</a:t>
            </a:r>
          </a:p>
          <a:p>
            <a:pPr eaLnBrk="1" hangingPunct="1"/>
            <a:r>
              <a:rPr lang="en-US" sz="1800">
                <a:latin typeface="Franklin Gothic Book" charset="0"/>
                <a:ea typeface="ヒラギノ角ゴ Pro W3" charset="0"/>
                <a:cs typeface="ヒラギノ角ゴ Pro W3" charset="0"/>
              </a:rPr>
              <a:t>700 BCE – 1516: Under the rule of several empires for hundreds of years thereafter (Persian, Hellenistic, Roman, Islamic)</a:t>
            </a:r>
          </a:p>
          <a:p>
            <a:pPr eaLnBrk="1" hangingPunct="1"/>
            <a:r>
              <a:rPr lang="en-US" sz="1800">
                <a:latin typeface="Franklin Gothic Book" charset="0"/>
                <a:ea typeface="ヒラギノ角ゴ Pro W3" charset="0"/>
                <a:cs typeface="ヒラギノ角ゴ Pro W3" charset="0"/>
              </a:rPr>
              <a:t>1516-1917: Ottoman Rule</a:t>
            </a:r>
          </a:p>
          <a:p>
            <a:pPr eaLnBrk="1" hangingPunct="1"/>
            <a:r>
              <a:rPr lang="en-US" sz="1800">
                <a:latin typeface="Franklin Gothic Book" charset="0"/>
                <a:ea typeface="ヒラギノ角ゴ Pro W3" charset="0"/>
                <a:cs typeface="ヒラギノ角ゴ Pro W3" charset="0"/>
              </a:rPr>
              <a:t>1880s: Zionist Movement begins</a:t>
            </a:r>
          </a:p>
          <a:p>
            <a:pPr eaLnBrk="1" hangingPunct="1"/>
            <a:endParaRPr lang="en-US" sz="1800">
              <a:latin typeface="Franklin Gothic Book" charset="0"/>
              <a:ea typeface="ヒラギノ角ゴ Pro W3" charset="0"/>
              <a:cs typeface="ヒラギノ角ゴ Pro W3" charset="0"/>
            </a:endParaRPr>
          </a:p>
          <a:p>
            <a:pPr eaLnBrk="1" hangingPunct="1"/>
            <a:endParaRPr lang="en-US" sz="1800">
              <a:latin typeface="Franklin Gothic Book" charset="0"/>
              <a:ea typeface="ヒラギノ角ゴ Pro W3" charset="0"/>
              <a:cs typeface="ヒラギノ角ゴ Pro W3" charset="0"/>
            </a:endParaRPr>
          </a:p>
          <a:p>
            <a:pPr eaLnBrk="1" hangingPunct="1"/>
            <a:endParaRPr lang="en-US" sz="1800">
              <a:latin typeface="Franklin Gothic Book" charset="0"/>
              <a:ea typeface="ヒラギノ角ゴ Pro W3" charset="0"/>
              <a:cs typeface="ヒラギノ角ゴ Pro W3" charset="0"/>
            </a:endParaRPr>
          </a:p>
          <a:p>
            <a:pPr eaLnBrk="1" hangingPunct="1"/>
            <a:endParaRPr lang="en-US">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260482244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5562600" y="274638"/>
            <a:ext cx="3124200" cy="2468562"/>
          </a:xfrm>
        </p:spPr>
        <p:txBody>
          <a:bodyPr/>
          <a:lstStyle/>
          <a:p>
            <a:pPr eaLnBrk="1" hangingPunct="1"/>
            <a:r>
              <a:rPr lang="en-US">
                <a:latin typeface="Franklin Gothic Medium" charset="0"/>
                <a:ea typeface="ヒラギノ角ゴ Pro W3" charset="0"/>
                <a:cs typeface="ヒラギノ角ゴ Pro W3" charset="0"/>
              </a:rPr>
              <a:t>Pre-Zionist Palestine (1878)</a:t>
            </a:r>
          </a:p>
        </p:txBody>
      </p:sp>
      <p:sp>
        <p:nvSpPr>
          <p:cNvPr id="24579" name="Content Placeholder 2"/>
          <p:cNvSpPr>
            <a:spLocks noGrp="1"/>
          </p:cNvSpPr>
          <p:nvPr>
            <p:ph idx="1"/>
          </p:nvPr>
        </p:nvSpPr>
        <p:spPr/>
        <p:txBody>
          <a:bodyPr/>
          <a:lstStyle/>
          <a:p>
            <a:pPr eaLnBrk="1" hangingPunct="1"/>
            <a:endParaRPr lang="en-US">
              <a:latin typeface="Franklin Gothic Book" charset="0"/>
              <a:ea typeface="ヒラギノ角ゴ Pro W3" charset="0"/>
              <a:cs typeface="ヒラギノ角ゴ Pro W3" charset="0"/>
            </a:endParaRPr>
          </a:p>
        </p:txBody>
      </p:sp>
      <p:pic>
        <p:nvPicPr>
          <p:cNvPr id="2458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
            <a:ext cx="4805363"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617835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smtClean="0">
                <a:ea typeface="ヒラギノ角ゴ Pro W3" pitchFamily="-112" charset="-128"/>
              </a:rPr>
              <a:t>Key Moments in the Historical Geography of Israel and Palestine</a:t>
            </a:r>
          </a:p>
        </p:txBody>
      </p:sp>
      <p:sp>
        <p:nvSpPr>
          <p:cNvPr id="25603" name="Content Placeholder 2"/>
          <p:cNvSpPr>
            <a:spLocks noGrp="1"/>
          </p:cNvSpPr>
          <p:nvPr>
            <p:ph idx="1"/>
          </p:nvPr>
        </p:nvSpPr>
        <p:spPr>
          <a:xfrm>
            <a:off x="457200" y="1600200"/>
            <a:ext cx="8229600" cy="4876800"/>
          </a:xfrm>
        </p:spPr>
        <p:txBody>
          <a:bodyPr/>
          <a:lstStyle/>
          <a:p>
            <a:pPr eaLnBrk="1" hangingPunct="1"/>
            <a:r>
              <a:rPr lang="en-US" sz="1800">
                <a:latin typeface="Franklin Gothic Book" charset="0"/>
                <a:ea typeface="ヒラギノ角ゴ Pro W3" charset="0"/>
                <a:cs typeface="ヒラギノ角ゴ Pro W3" charset="0"/>
              </a:rPr>
              <a:t>1030 BCE – 722 BCE: Kingdom of Israel (David and Solomon)</a:t>
            </a:r>
          </a:p>
          <a:p>
            <a:pPr eaLnBrk="1" hangingPunct="1"/>
            <a:r>
              <a:rPr lang="en-US" sz="1800">
                <a:latin typeface="Franklin Gothic Book" charset="0"/>
                <a:ea typeface="ヒラギノ角ゴ Pro W3" charset="0"/>
                <a:cs typeface="ヒラギノ角ゴ Pro W3" charset="0"/>
              </a:rPr>
              <a:t>700 BCE – 1516: Under the rule of several empires for hundreds of years thereafter (Persian, Hellenistic, Roman, Islamic)</a:t>
            </a:r>
          </a:p>
          <a:p>
            <a:pPr eaLnBrk="1" hangingPunct="1"/>
            <a:r>
              <a:rPr lang="en-US" sz="1800">
                <a:latin typeface="Franklin Gothic Book" charset="0"/>
                <a:ea typeface="ヒラギノ角ゴ Pro W3" charset="0"/>
                <a:cs typeface="ヒラギノ角ゴ Pro W3" charset="0"/>
              </a:rPr>
              <a:t>1516-1917: Ottoman Rule</a:t>
            </a:r>
          </a:p>
          <a:p>
            <a:pPr eaLnBrk="1" hangingPunct="1"/>
            <a:r>
              <a:rPr lang="en-US" sz="1800">
                <a:latin typeface="Franklin Gothic Book" charset="0"/>
                <a:ea typeface="ヒラギノ角ゴ Pro W3" charset="0"/>
                <a:cs typeface="ヒラギノ角ゴ Pro W3" charset="0"/>
              </a:rPr>
              <a:t>1880s: Zionist Movement begins</a:t>
            </a:r>
          </a:p>
          <a:p>
            <a:pPr eaLnBrk="1" hangingPunct="1"/>
            <a:endParaRPr lang="en-US" sz="1800">
              <a:latin typeface="Franklin Gothic Book" charset="0"/>
              <a:ea typeface="ヒラギノ角ゴ Pro W3" charset="0"/>
              <a:cs typeface="ヒラギノ角ゴ Pro W3" charset="0"/>
            </a:endParaRPr>
          </a:p>
          <a:p>
            <a:pPr eaLnBrk="1" hangingPunct="1"/>
            <a:endParaRPr lang="en-US" sz="1800">
              <a:latin typeface="Franklin Gothic Book" charset="0"/>
              <a:ea typeface="ヒラギノ角ゴ Pro W3" charset="0"/>
              <a:cs typeface="ヒラギノ角ゴ Pro W3" charset="0"/>
            </a:endParaRPr>
          </a:p>
          <a:p>
            <a:pPr eaLnBrk="1" hangingPunct="1"/>
            <a:endParaRPr lang="en-US" sz="1800">
              <a:latin typeface="Franklin Gothic Book" charset="0"/>
              <a:ea typeface="ヒラギノ角ゴ Pro W3" charset="0"/>
              <a:cs typeface="ヒラギノ角ゴ Pro W3" charset="0"/>
            </a:endParaRPr>
          </a:p>
          <a:p>
            <a:pPr eaLnBrk="1" hangingPunct="1"/>
            <a:endParaRPr lang="en-US">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369700978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smtClean="0">
                <a:ea typeface="ヒラギノ角ゴ Pro W3" pitchFamily="-112" charset="-128"/>
              </a:rPr>
              <a:t>Key Moments in the Historical Geography of Israel and Palestine</a:t>
            </a:r>
          </a:p>
        </p:txBody>
      </p:sp>
      <p:sp>
        <p:nvSpPr>
          <p:cNvPr id="26627" name="Content Placeholder 2"/>
          <p:cNvSpPr>
            <a:spLocks noGrp="1"/>
          </p:cNvSpPr>
          <p:nvPr>
            <p:ph idx="1"/>
          </p:nvPr>
        </p:nvSpPr>
        <p:spPr>
          <a:xfrm>
            <a:off x="457200" y="1600200"/>
            <a:ext cx="8229600" cy="4876800"/>
          </a:xfrm>
        </p:spPr>
        <p:txBody>
          <a:bodyPr/>
          <a:lstStyle/>
          <a:p>
            <a:pPr eaLnBrk="1" hangingPunct="1"/>
            <a:r>
              <a:rPr lang="en-US" sz="1800">
                <a:latin typeface="Franklin Gothic Book" charset="0"/>
                <a:ea typeface="ヒラギノ角ゴ Pro W3" charset="0"/>
                <a:cs typeface="ヒラギノ角ゴ Pro W3" charset="0"/>
              </a:rPr>
              <a:t>1030 BCE – 722 BCE: Kingdom of Israel (David and Solomon)</a:t>
            </a:r>
          </a:p>
          <a:p>
            <a:pPr eaLnBrk="1" hangingPunct="1"/>
            <a:r>
              <a:rPr lang="en-US" sz="1800">
                <a:latin typeface="Franklin Gothic Book" charset="0"/>
                <a:ea typeface="ヒラギノ角ゴ Pro W3" charset="0"/>
                <a:cs typeface="ヒラギノ角ゴ Pro W3" charset="0"/>
              </a:rPr>
              <a:t>700 BCE – 1516: Under the rule of several empires for hundreds of years thereafter (Persian, Hellenistic, Roman, Islamic)</a:t>
            </a:r>
          </a:p>
          <a:p>
            <a:pPr eaLnBrk="1" hangingPunct="1"/>
            <a:r>
              <a:rPr lang="en-US" sz="1800">
                <a:latin typeface="Franklin Gothic Book" charset="0"/>
                <a:ea typeface="ヒラギノ角ゴ Pro W3" charset="0"/>
                <a:cs typeface="ヒラギノ角ゴ Pro W3" charset="0"/>
              </a:rPr>
              <a:t>1516-1917: Ottoman Rule</a:t>
            </a:r>
          </a:p>
          <a:p>
            <a:pPr eaLnBrk="1" hangingPunct="1"/>
            <a:r>
              <a:rPr lang="en-US" sz="1800">
                <a:latin typeface="Franklin Gothic Book" charset="0"/>
                <a:ea typeface="ヒラギノ角ゴ Pro W3" charset="0"/>
                <a:cs typeface="ヒラギノ角ゴ Pro W3" charset="0"/>
              </a:rPr>
              <a:t>1880s: Zionist Movement begins</a:t>
            </a:r>
          </a:p>
          <a:p>
            <a:pPr eaLnBrk="1" hangingPunct="1"/>
            <a:r>
              <a:rPr lang="en-US" sz="1800">
                <a:latin typeface="Franklin Gothic Book" charset="0"/>
                <a:ea typeface="ヒラギノ角ゴ Pro W3" charset="0"/>
                <a:cs typeface="ヒラギノ角ゴ Pro W3" charset="0"/>
              </a:rPr>
              <a:t>1916: Sykes-Picot Agreement</a:t>
            </a:r>
          </a:p>
          <a:p>
            <a:pPr eaLnBrk="1" hangingPunct="1"/>
            <a:endParaRPr lang="en-US" sz="1800">
              <a:latin typeface="Franklin Gothic Book" charset="0"/>
              <a:ea typeface="ヒラギノ角ゴ Pro W3" charset="0"/>
              <a:cs typeface="ヒラギノ角ゴ Pro W3" charset="0"/>
            </a:endParaRPr>
          </a:p>
          <a:p>
            <a:pPr eaLnBrk="1" hangingPunct="1"/>
            <a:endParaRPr lang="en-US" sz="1800">
              <a:latin typeface="Franklin Gothic Book" charset="0"/>
              <a:ea typeface="ヒラギノ角ゴ Pro W3" charset="0"/>
              <a:cs typeface="ヒラギノ角ゴ Pro W3" charset="0"/>
            </a:endParaRPr>
          </a:p>
          <a:p>
            <a:pPr eaLnBrk="1" hangingPunct="1"/>
            <a:endParaRPr lang="en-US" sz="1800">
              <a:latin typeface="Franklin Gothic Book" charset="0"/>
              <a:ea typeface="ヒラギノ角ゴ Pro W3" charset="0"/>
              <a:cs typeface="ヒラギノ角ゴ Pro W3" charset="0"/>
            </a:endParaRPr>
          </a:p>
          <a:p>
            <a:pPr eaLnBrk="1" hangingPunct="1"/>
            <a:endParaRPr lang="en-US">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122496714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endParaRPr lang="en-US">
              <a:latin typeface="Franklin Gothic Medium" charset="0"/>
              <a:ea typeface="ヒラギノ角ゴ Pro W3" charset="0"/>
              <a:cs typeface="ヒラギノ角ゴ Pro W3" charset="0"/>
            </a:endParaRPr>
          </a:p>
        </p:txBody>
      </p:sp>
      <p:sp>
        <p:nvSpPr>
          <p:cNvPr id="27651" name="Content Placeholder 2"/>
          <p:cNvSpPr>
            <a:spLocks noGrp="1"/>
          </p:cNvSpPr>
          <p:nvPr>
            <p:ph idx="1"/>
          </p:nvPr>
        </p:nvSpPr>
        <p:spPr/>
        <p:txBody>
          <a:bodyPr/>
          <a:lstStyle/>
          <a:p>
            <a:pPr eaLnBrk="1" hangingPunct="1"/>
            <a:endParaRPr lang="en-US">
              <a:latin typeface="Franklin Gothic Book" charset="0"/>
              <a:ea typeface="ヒラギノ角ゴ Pro W3" charset="0"/>
              <a:cs typeface="ヒラギノ角ゴ Pro W3" charset="0"/>
            </a:endParaRPr>
          </a:p>
        </p:txBody>
      </p:sp>
      <p:pic>
        <p:nvPicPr>
          <p:cNvPr id="2765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138238"/>
            <a:ext cx="594360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497796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smtClean="0">
                <a:ea typeface="ヒラギノ角ゴ Pro W3" pitchFamily="-112" charset="-128"/>
              </a:rPr>
              <a:t>Key Moments in the Historical Geography of Israel and Palestine</a:t>
            </a:r>
          </a:p>
        </p:txBody>
      </p:sp>
      <p:sp>
        <p:nvSpPr>
          <p:cNvPr id="28675" name="Content Placeholder 2"/>
          <p:cNvSpPr>
            <a:spLocks noGrp="1"/>
          </p:cNvSpPr>
          <p:nvPr>
            <p:ph idx="1"/>
          </p:nvPr>
        </p:nvSpPr>
        <p:spPr>
          <a:xfrm>
            <a:off x="457200" y="1600200"/>
            <a:ext cx="8229600" cy="4876800"/>
          </a:xfrm>
        </p:spPr>
        <p:txBody>
          <a:bodyPr/>
          <a:lstStyle/>
          <a:p>
            <a:pPr eaLnBrk="1" hangingPunct="1"/>
            <a:r>
              <a:rPr lang="en-US" sz="1800">
                <a:latin typeface="Franklin Gothic Book" charset="0"/>
                <a:ea typeface="ヒラギノ角ゴ Pro W3" charset="0"/>
                <a:cs typeface="ヒラギノ角ゴ Pro W3" charset="0"/>
              </a:rPr>
              <a:t>1030 BCE – 722 BCE: Kingdom of Israel (David and Solomon)</a:t>
            </a:r>
          </a:p>
          <a:p>
            <a:pPr eaLnBrk="1" hangingPunct="1"/>
            <a:r>
              <a:rPr lang="en-US" sz="1800">
                <a:latin typeface="Franklin Gothic Book" charset="0"/>
                <a:ea typeface="ヒラギノ角ゴ Pro W3" charset="0"/>
                <a:cs typeface="ヒラギノ角ゴ Pro W3" charset="0"/>
              </a:rPr>
              <a:t>700 BCE – 1516: Under the rule of several empires for hundreds of years thereafter (Persian, Hellenistic, Roman, Islamic)</a:t>
            </a:r>
          </a:p>
          <a:p>
            <a:pPr eaLnBrk="1" hangingPunct="1"/>
            <a:r>
              <a:rPr lang="en-US" sz="1800">
                <a:latin typeface="Franklin Gothic Book" charset="0"/>
                <a:ea typeface="ヒラギノ角ゴ Pro W3" charset="0"/>
                <a:cs typeface="ヒラギノ角ゴ Pro W3" charset="0"/>
              </a:rPr>
              <a:t>1516-1917: Ottoman Rule</a:t>
            </a:r>
          </a:p>
          <a:p>
            <a:pPr eaLnBrk="1" hangingPunct="1"/>
            <a:r>
              <a:rPr lang="en-US" sz="1800">
                <a:latin typeface="Franklin Gothic Book" charset="0"/>
                <a:ea typeface="ヒラギノ角ゴ Pro W3" charset="0"/>
                <a:cs typeface="ヒラギノ角ゴ Pro W3" charset="0"/>
              </a:rPr>
              <a:t>1880s: Zionist Movement begins</a:t>
            </a:r>
          </a:p>
          <a:p>
            <a:pPr eaLnBrk="1" hangingPunct="1"/>
            <a:r>
              <a:rPr lang="en-US" sz="1800">
                <a:latin typeface="Franklin Gothic Book" charset="0"/>
                <a:ea typeface="ヒラギノ角ゴ Pro W3" charset="0"/>
                <a:cs typeface="ヒラギノ角ゴ Pro W3" charset="0"/>
              </a:rPr>
              <a:t>1916: Sykes-Picot Agreement</a:t>
            </a:r>
          </a:p>
          <a:p>
            <a:pPr eaLnBrk="1" hangingPunct="1"/>
            <a:r>
              <a:rPr lang="en-US" sz="1800">
                <a:latin typeface="Franklin Gothic Book" charset="0"/>
                <a:ea typeface="ヒラギノ角ゴ Pro W3" charset="0"/>
                <a:cs typeface="ヒラギノ角ゴ Pro W3" charset="0"/>
              </a:rPr>
              <a:t>1917: Balfour Declaration</a:t>
            </a:r>
          </a:p>
          <a:p>
            <a:pPr eaLnBrk="1" hangingPunct="1"/>
            <a:endParaRPr lang="en-US" sz="1800">
              <a:latin typeface="Franklin Gothic Book" charset="0"/>
              <a:ea typeface="ヒラギノ角ゴ Pro W3" charset="0"/>
              <a:cs typeface="ヒラギノ角ゴ Pro W3" charset="0"/>
            </a:endParaRPr>
          </a:p>
          <a:p>
            <a:pPr eaLnBrk="1" hangingPunct="1"/>
            <a:endParaRPr lang="en-US" sz="1800">
              <a:latin typeface="Franklin Gothic Book" charset="0"/>
              <a:ea typeface="ヒラギノ角ゴ Pro W3" charset="0"/>
              <a:cs typeface="ヒラギノ角ゴ Pro W3" charset="0"/>
            </a:endParaRPr>
          </a:p>
          <a:p>
            <a:pPr eaLnBrk="1" hangingPunct="1"/>
            <a:endParaRPr lang="en-US" sz="1800">
              <a:latin typeface="Franklin Gothic Book" charset="0"/>
              <a:ea typeface="ヒラギノ角ゴ Pro W3" charset="0"/>
              <a:cs typeface="ヒラギノ角ゴ Pro W3" charset="0"/>
            </a:endParaRPr>
          </a:p>
          <a:p>
            <a:pPr eaLnBrk="1" hangingPunct="1"/>
            <a:endParaRPr lang="en-US" sz="1800">
              <a:latin typeface="Franklin Gothic Book" charset="0"/>
              <a:ea typeface="ヒラギノ角ゴ Pro W3" charset="0"/>
              <a:cs typeface="ヒラギノ角ゴ Pro W3" charset="0"/>
            </a:endParaRPr>
          </a:p>
          <a:p>
            <a:pPr eaLnBrk="1" hangingPunct="1"/>
            <a:endParaRPr lang="en-US">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280901280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800600" y="274638"/>
            <a:ext cx="3886200" cy="3687762"/>
          </a:xfrm>
        </p:spPr>
        <p:txBody>
          <a:bodyPr/>
          <a:lstStyle/>
          <a:p>
            <a:pPr eaLnBrk="1" hangingPunct="1"/>
            <a:r>
              <a:rPr lang="en-US">
                <a:latin typeface="Franklin Gothic Medium" charset="0"/>
                <a:ea typeface="ヒラギノ角ゴ Pro W3" charset="0"/>
                <a:cs typeface="ヒラギノ角ゴ Pro W3" charset="0"/>
              </a:rPr>
              <a:t>Balfour Declaration</a:t>
            </a:r>
          </a:p>
        </p:txBody>
      </p:sp>
      <p:pic>
        <p:nvPicPr>
          <p:cNvPr id="296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411480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433884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smtClean="0">
                <a:ea typeface="ヒラギノ角ゴ Pro W3" pitchFamily="-112" charset="-128"/>
              </a:rPr>
              <a:t>Key Moments in the Historical Geography of Israel and Palestine</a:t>
            </a:r>
          </a:p>
        </p:txBody>
      </p:sp>
      <p:sp>
        <p:nvSpPr>
          <p:cNvPr id="30723" name="Content Placeholder 2"/>
          <p:cNvSpPr>
            <a:spLocks noGrp="1"/>
          </p:cNvSpPr>
          <p:nvPr>
            <p:ph idx="1"/>
          </p:nvPr>
        </p:nvSpPr>
        <p:spPr>
          <a:xfrm>
            <a:off x="457200" y="1600200"/>
            <a:ext cx="8229600" cy="4876800"/>
          </a:xfrm>
        </p:spPr>
        <p:txBody>
          <a:bodyPr/>
          <a:lstStyle/>
          <a:p>
            <a:pPr eaLnBrk="1" hangingPunct="1"/>
            <a:r>
              <a:rPr lang="en-US" sz="1800">
                <a:latin typeface="Franklin Gothic Book" charset="0"/>
                <a:ea typeface="ヒラギノ角ゴ Pro W3" charset="0"/>
                <a:cs typeface="ヒラギノ角ゴ Pro W3" charset="0"/>
              </a:rPr>
              <a:t>1030 BCE – 722 BCE: Kingdom of Israel (David and Solomon)</a:t>
            </a:r>
          </a:p>
          <a:p>
            <a:pPr eaLnBrk="1" hangingPunct="1"/>
            <a:r>
              <a:rPr lang="en-US" sz="1800">
                <a:latin typeface="Franklin Gothic Book" charset="0"/>
                <a:ea typeface="ヒラギノ角ゴ Pro W3" charset="0"/>
                <a:cs typeface="ヒラギノ角ゴ Pro W3" charset="0"/>
              </a:rPr>
              <a:t>700 BCE – 1516: Under the rule of several empires for hundreds of years thereafter (Persian, Hellenistic, Roman, Islamic)</a:t>
            </a:r>
          </a:p>
          <a:p>
            <a:pPr eaLnBrk="1" hangingPunct="1"/>
            <a:r>
              <a:rPr lang="en-US" sz="1800">
                <a:latin typeface="Franklin Gothic Book" charset="0"/>
                <a:ea typeface="ヒラギノ角ゴ Pro W3" charset="0"/>
                <a:cs typeface="ヒラギノ角ゴ Pro W3" charset="0"/>
              </a:rPr>
              <a:t>1516-1917: Ottoman Rule</a:t>
            </a:r>
          </a:p>
          <a:p>
            <a:pPr eaLnBrk="1" hangingPunct="1"/>
            <a:r>
              <a:rPr lang="en-US" sz="1800">
                <a:latin typeface="Franklin Gothic Book" charset="0"/>
                <a:ea typeface="ヒラギノ角ゴ Pro W3" charset="0"/>
                <a:cs typeface="ヒラギノ角ゴ Pro W3" charset="0"/>
              </a:rPr>
              <a:t>1880s: Zionist Movement begins</a:t>
            </a:r>
          </a:p>
          <a:p>
            <a:pPr eaLnBrk="1" hangingPunct="1"/>
            <a:r>
              <a:rPr lang="en-US" sz="1800">
                <a:latin typeface="Franklin Gothic Book" charset="0"/>
                <a:ea typeface="ヒラギノ角ゴ Pro W3" charset="0"/>
                <a:cs typeface="ヒラギノ角ゴ Pro W3" charset="0"/>
              </a:rPr>
              <a:t>1916: Sykes-Picot Agreement</a:t>
            </a:r>
          </a:p>
          <a:p>
            <a:pPr eaLnBrk="1" hangingPunct="1"/>
            <a:r>
              <a:rPr lang="en-US" sz="1800">
                <a:latin typeface="Franklin Gothic Book" charset="0"/>
                <a:ea typeface="ヒラギノ角ゴ Pro W3" charset="0"/>
                <a:cs typeface="ヒラギノ角ゴ Pro W3" charset="0"/>
              </a:rPr>
              <a:t>1917: Balfour Declaration</a:t>
            </a:r>
          </a:p>
          <a:p>
            <a:pPr eaLnBrk="1" hangingPunct="1"/>
            <a:r>
              <a:rPr lang="en-US" sz="1800">
                <a:latin typeface="Franklin Gothic Book" charset="0"/>
                <a:ea typeface="ヒラギノ角ゴ Pro W3" charset="0"/>
                <a:cs typeface="ヒラギノ角ゴ Pro W3" charset="0"/>
              </a:rPr>
              <a:t>1920: British Mandate rule begins</a:t>
            </a:r>
          </a:p>
          <a:p>
            <a:pPr eaLnBrk="1" hangingPunct="1"/>
            <a:endParaRPr lang="en-US" sz="1800">
              <a:latin typeface="Franklin Gothic Book" charset="0"/>
              <a:ea typeface="ヒラギノ角ゴ Pro W3" charset="0"/>
              <a:cs typeface="ヒラギノ角ゴ Pro W3" charset="0"/>
            </a:endParaRPr>
          </a:p>
          <a:p>
            <a:pPr eaLnBrk="1" hangingPunct="1"/>
            <a:endParaRPr lang="en-US" sz="1800">
              <a:latin typeface="Franklin Gothic Book" charset="0"/>
              <a:ea typeface="ヒラギノ角ゴ Pro W3" charset="0"/>
              <a:cs typeface="ヒラギノ角ゴ Pro W3" charset="0"/>
            </a:endParaRPr>
          </a:p>
          <a:p>
            <a:pPr eaLnBrk="1" hangingPunct="1"/>
            <a:endParaRPr lang="en-US" sz="1800">
              <a:latin typeface="Franklin Gothic Book" charset="0"/>
              <a:ea typeface="ヒラギノ角ゴ Pro W3" charset="0"/>
              <a:cs typeface="ヒラギノ角ゴ Pro W3" charset="0"/>
            </a:endParaRPr>
          </a:p>
          <a:p>
            <a:pPr eaLnBrk="1" hangingPunct="1"/>
            <a:endParaRPr lang="en-US" sz="1800">
              <a:latin typeface="Franklin Gothic Book" charset="0"/>
              <a:ea typeface="ヒラギノ角ゴ Pro W3" charset="0"/>
              <a:cs typeface="ヒラギノ角ゴ Pro W3" charset="0"/>
            </a:endParaRPr>
          </a:p>
          <a:p>
            <a:pPr eaLnBrk="1" hangingPunct="1"/>
            <a:endParaRPr lang="en-US" sz="1800">
              <a:latin typeface="Franklin Gothic Book" charset="0"/>
              <a:ea typeface="ヒラギノ角ゴ Pro W3" charset="0"/>
              <a:cs typeface="ヒラギノ角ゴ Pro W3" charset="0"/>
            </a:endParaRPr>
          </a:p>
          <a:p>
            <a:pPr eaLnBrk="1" hangingPunct="1"/>
            <a:endParaRPr lang="en-US">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192191388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endParaRPr lang="en-US">
              <a:latin typeface="Franklin Gothic Medium" charset="0"/>
              <a:ea typeface="ヒラギノ角ゴ Pro W3" charset="0"/>
              <a:cs typeface="ヒラギノ角ゴ Pro W3" charset="0"/>
            </a:endParaRPr>
          </a:p>
        </p:txBody>
      </p:sp>
      <p:sp>
        <p:nvSpPr>
          <p:cNvPr id="31747" name="Content Placeholder 2"/>
          <p:cNvSpPr>
            <a:spLocks noGrp="1"/>
          </p:cNvSpPr>
          <p:nvPr>
            <p:ph idx="1"/>
          </p:nvPr>
        </p:nvSpPr>
        <p:spPr/>
        <p:txBody>
          <a:bodyPr/>
          <a:lstStyle/>
          <a:p>
            <a:pPr eaLnBrk="1" hangingPunct="1"/>
            <a:endParaRPr lang="en-US">
              <a:latin typeface="Franklin Gothic Book" charset="0"/>
              <a:ea typeface="ヒラギノ角ゴ Pro W3" charset="0"/>
              <a:cs typeface="ヒラギノ角ゴ Pro W3" charset="0"/>
            </a:endParaRPr>
          </a:p>
        </p:txBody>
      </p:sp>
      <p:pic>
        <p:nvPicPr>
          <p:cNvPr id="3174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138238"/>
            <a:ext cx="594360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701862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0200" y="1219200"/>
            <a:ext cx="3276600" cy="1143000"/>
          </a:xfrm>
        </p:spPr>
        <p:txBody>
          <a:bodyPr>
            <a:normAutofit fontScale="90000"/>
          </a:bodyPr>
          <a:lstStyle/>
          <a:p>
            <a:pPr eaLnBrk="1" hangingPunct="1">
              <a:defRPr/>
            </a:pPr>
            <a:r>
              <a:rPr lang="en-US" sz="4000" smtClean="0">
                <a:ea typeface="ヒラギノ角ゴ Pro W3" pitchFamily="-112" charset="-128"/>
              </a:rPr>
              <a:t>Palestine at beginning of British Mandate (1920)</a:t>
            </a:r>
          </a:p>
        </p:txBody>
      </p:sp>
      <p:sp>
        <p:nvSpPr>
          <p:cNvPr id="32771" name="Content Placeholder 2"/>
          <p:cNvSpPr>
            <a:spLocks noGrp="1"/>
          </p:cNvSpPr>
          <p:nvPr>
            <p:ph idx="1"/>
          </p:nvPr>
        </p:nvSpPr>
        <p:spPr/>
        <p:txBody>
          <a:bodyPr/>
          <a:lstStyle/>
          <a:p>
            <a:pPr eaLnBrk="1" hangingPunct="1"/>
            <a:endParaRPr lang="en-US">
              <a:latin typeface="Franklin Gothic Book" charset="0"/>
              <a:ea typeface="ヒラギノ角ゴ Pro W3" charset="0"/>
              <a:cs typeface="ヒラギノ角ゴ Pro W3" charset="0"/>
            </a:endParaRPr>
          </a:p>
        </p:txBody>
      </p:sp>
      <p:pic>
        <p:nvPicPr>
          <p:cNvPr id="3277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4884738" cy="647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774034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Three Myths about Israel/Palestine Conflict</a:t>
            </a:r>
            <a:endParaRPr lang="en-US" dirty="0"/>
          </a:p>
        </p:txBody>
      </p:sp>
      <p:sp>
        <p:nvSpPr>
          <p:cNvPr id="2" name="Content Placeholder 1"/>
          <p:cNvSpPr>
            <a:spLocks noGrp="1"/>
          </p:cNvSpPr>
          <p:nvPr>
            <p:ph idx="1"/>
          </p:nvPr>
        </p:nvSpPr>
        <p:spPr/>
        <p:txBody>
          <a:bodyPr>
            <a:noAutofit/>
          </a:bodyPr>
          <a:lstStyle/>
          <a:p>
            <a:pPr marL="514350" indent="-514350">
              <a:buSzPct val="100000"/>
              <a:buFont typeface="+mj-ea"/>
              <a:buAutoNum type="circleNumDbPlain"/>
            </a:pPr>
            <a:r>
              <a:rPr lang="en-US" sz="2800" dirty="0"/>
              <a:t>“They’ve been fighting for hundreds of years</a:t>
            </a:r>
            <a:r>
              <a:rPr lang="en-US" sz="2800" dirty="0" smtClean="0"/>
              <a:t>”</a:t>
            </a:r>
          </a:p>
          <a:p>
            <a:pPr marL="914400" lvl="1" indent="-514350">
              <a:buSzPct val="100000"/>
              <a:buFont typeface="Wingdings" charset="2"/>
              <a:buChar char="§"/>
            </a:pPr>
            <a:endParaRPr lang="en-US" sz="2400" dirty="0" smtClean="0">
              <a:solidFill>
                <a:srgbClr val="FFFF00"/>
              </a:solidFill>
            </a:endParaRPr>
          </a:p>
          <a:p>
            <a:pPr marL="514350" indent="-514350">
              <a:buSzPct val="100000"/>
              <a:buFont typeface="+mj-ea"/>
              <a:buAutoNum type="circleNumDbPlain"/>
            </a:pPr>
            <a:endParaRPr lang="en-US" sz="2800" dirty="0"/>
          </a:p>
          <a:p>
            <a:pPr marL="914400" lvl="1" indent="-514350">
              <a:buSzPct val="100000"/>
              <a:buFont typeface="Wingdings" charset="2"/>
              <a:buChar char="§"/>
            </a:pPr>
            <a:endParaRPr lang="en-US" sz="2400" dirty="0" smtClean="0">
              <a:solidFill>
                <a:srgbClr val="FFFF00"/>
              </a:solidFill>
            </a:endParaRPr>
          </a:p>
          <a:p>
            <a:pPr marL="914400" lvl="1" indent="-514350">
              <a:buSzPct val="100000"/>
              <a:buFont typeface="Wingdings" charset="2"/>
              <a:buChar char="§"/>
            </a:pPr>
            <a:endParaRPr lang="en-US" sz="2400" dirty="0" smtClean="0">
              <a:solidFill>
                <a:srgbClr val="FFFF00"/>
              </a:solidFill>
            </a:endParaRPr>
          </a:p>
          <a:p>
            <a:pPr marL="514350" indent="-514350">
              <a:buSzPct val="100000"/>
              <a:buFont typeface="+mj-ea"/>
              <a:buAutoNum type="circleNumDbPlain"/>
            </a:pPr>
            <a:endParaRPr lang="en-US" sz="2800" dirty="0" smtClean="0"/>
          </a:p>
          <a:p>
            <a:endParaRPr lang="en-US" sz="2800" dirty="0"/>
          </a:p>
        </p:txBody>
      </p:sp>
    </p:spTree>
    <p:extLst>
      <p:ext uri="{BB962C8B-B14F-4D97-AF65-F5344CB8AC3E}">
        <p14:creationId xmlns:p14="http://schemas.microsoft.com/office/powerpoint/2010/main" val="42184809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smtClean="0">
                <a:ea typeface="ヒラギノ角ゴ Pro W3" pitchFamily="-112" charset="-128"/>
              </a:rPr>
              <a:t>Key Moments in the Historical Geography of Israel and Palestine</a:t>
            </a:r>
          </a:p>
        </p:txBody>
      </p:sp>
      <p:sp>
        <p:nvSpPr>
          <p:cNvPr id="33795" name="Content Placeholder 2"/>
          <p:cNvSpPr>
            <a:spLocks noGrp="1"/>
          </p:cNvSpPr>
          <p:nvPr>
            <p:ph idx="1"/>
          </p:nvPr>
        </p:nvSpPr>
        <p:spPr>
          <a:xfrm>
            <a:off x="457200" y="1600200"/>
            <a:ext cx="8229600" cy="4876800"/>
          </a:xfrm>
        </p:spPr>
        <p:txBody>
          <a:bodyPr/>
          <a:lstStyle/>
          <a:p>
            <a:pPr eaLnBrk="1" hangingPunct="1"/>
            <a:r>
              <a:rPr lang="en-US" sz="1800">
                <a:latin typeface="Franklin Gothic Book" charset="0"/>
                <a:ea typeface="ヒラギノ角ゴ Pro W3" charset="0"/>
                <a:cs typeface="ヒラギノ角ゴ Pro W3" charset="0"/>
              </a:rPr>
              <a:t>1030 BCE – 722 BCE: Kingdom of Israel (David and Solomon)</a:t>
            </a:r>
          </a:p>
          <a:p>
            <a:pPr eaLnBrk="1" hangingPunct="1"/>
            <a:r>
              <a:rPr lang="en-US" sz="1800">
                <a:latin typeface="Franklin Gothic Book" charset="0"/>
                <a:ea typeface="ヒラギノ角ゴ Pro W3" charset="0"/>
                <a:cs typeface="ヒラギノ角ゴ Pro W3" charset="0"/>
              </a:rPr>
              <a:t>700 BCE – 1516: Under the rule of several empires for hundreds of years thereafter (Persian, Hellenistic, Roman, Islamic)</a:t>
            </a:r>
          </a:p>
          <a:p>
            <a:pPr eaLnBrk="1" hangingPunct="1"/>
            <a:r>
              <a:rPr lang="en-US" sz="1800">
                <a:latin typeface="Franklin Gothic Book" charset="0"/>
                <a:ea typeface="ヒラギノ角ゴ Pro W3" charset="0"/>
                <a:cs typeface="ヒラギノ角ゴ Pro W3" charset="0"/>
              </a:rPr>
              <a:t>1516-1917: Ottoman Rule</a:t>
            </a:r>
          </a:p>
          <a:p>
            <a:pPr eaLnBrk="1" hangingPunct="1"/>
            <a:r>
              <a:rPr lang="en-US" sz="1800">
                <a:latin typeface="Franklin Gothic Book" charset="0"/>
                <a:ea typeface="ヒラギノ角ゴ Pro W3" charset="0"/>
                <a:cs typeface="ヒラギノ角ゴ Pro W3" charset="0"/>
              </a:rPr>
              <a:t>1880s: Zionist Movement begins</a:t>
            </a:r>
          </a:p>
          <a:p>
            <a:pPr eaLnBrk="1" hangingPunct="1"/>
            <a:r>
              <a:rPr lang="en-US" sz="1800">
                <a:latin typeface="Franklin Gothic Book" charset="0"/>
                <a:ea typeface="ヒラギノ角ゴ Pro W3" charset="0"/>
                <a:cs typeface="ヒラギノ角ゴ Pro W3" charset="0"/>
              </a:rPr>
              <a:t>1916: Sykes-Picot Agreement</a:t>
            </a:r>
          </a:p>
          <a:p>
            <a:pPr eaLnBrk="1" hangingPunct="1"/>
            <a:r>
              <a:rPr lang="en-US" sz="1800">
                <a:latin typeface="Franklin Gothic Book" charset="0"/>
                <a:ea typeface="ヒラギノ角ゴ Pro W3" charset="0"/>
                <a:cs typeface="ヒラギノ角ゴ Pro W3" charset="0"/>
              </a:rPr>
              <a:t>1917: Balfour Declaration</a:t>
            </a:r>
          </a:p>
          <a:p>
            <a:pPr eaLnBrk="1" hangingPunct="1"/>
            <a:r>
              <a:rPr lang="en-US" sz="1800">
                <a:latin typeface="Franklin Gothic Book" charset="0"/>
                <a:ea typeface="ヒラギノ角ゴ Pro W3" charset="0"/>
                <a:cs typeface="ヒラギノ角ゴ Pro W3" charset="0"/>
              </a:rPr>
              <a:t>1920: British Mandate rule begins</a:t>
            </a:r>
          </a:p>
          <a:p>
            <a:pPr eaLnBrk="1" hangingPunct="1"/>
            <a:r>
              <a:rPr lang="en-US" sz="1800">
                <a:latin typeface="Franklin Gothic Book" charset="0"/>
                <a:ea typeface="ヒラギノ角ゴ Pro W3" charset="0"/>
                <a:cs typeface="ヒラギノ角ゴ Pro W3" charset="0"/>
              </a:rPr>
              <a:t>1942-1945: Nazi Holocaust </a:t>
            </a:r>
          </a:p>
          <a:p>
            <a:pPr eaLnBrk="1" hangingPunct="1"/>
            <a:endParaRPr lang="en-US" sz="1800">
              <a:latin typeface="Franklin Gothic Book" charset="0"/>
              <a:ea typeface="ヒラギノ角ゴ Pro W3" charset="0"/>
              <a:cs typeface="ヒラギノ角ゴ Pro W3" charset="0"/>
            </a:endParaRPr>
          </a:p>
          <a:p>
            <a:pPr eaLnBrk="1" hangingPunct="1"/>
            <a:endParaRPr lang="en-US" sz="1800">
              <a:latin typeface="Franklin Gothic Book" charset="0"/>
              <a:ea typeface="ヒラギノ角ゴ Pro W3" charset="0"/>
              <a:cs typeface="ヒラギノ角ゴ Pro W3" charset="0"/>
            </a:endParaRPr>
          </a:p>
          <a:p>
            <a:pPr eaLnBrk="1" hangingPunct="1"/>
            <a:endParaRPr lang="en-US" sz="1800">
              <a:latin typeface="Franklin Gothic Book" charset="0"/>
              <a:ea typeface="ヒラギノ角ゴ Pro W3" charset="0"/>
              <a:cs typeface="ヒラギノ角ゴ Pro W3" charset="0"/>
            </a:endParaRPr>
          </a:p>
          <a:p>
            <a:pPr eaLnBrk="1" hangingPunct="1"/>
            <a:endParaRPr lang="en-US" sz="1800">
              <a:latin typeface="Franklin Gothic Book" charset="0"/>
              <a:ea typeface="ヒラギノ角ゴ Pro W3" charset="0"/>
              <a:cs typeface="ヒラギノ角ゴ Pro W3" charset="0"/>
            </a:endParaRPr>
          </a:p>
          <a:p>
            <a:pPr eaLnBrk="1" hangingPunct="1"/>
            <a:endParaRPr lang="en-US" sz="1800">
              <a:latin typeface="Franklin Gothic Book" charset="0"/>
              <a:ea typeface="ヒラギノ角ゴ Pro W3" charset="0"/>
              <a:cs typeface="ヒラギノ角ゴ Pro W3" charset="0"/>
            </a:endParaRPr>
          </a:p>
          <a:p>
            <a:pPr eaLnBrk="1" hangingPunct="1"/>
            <a:endParaRPr lang="en-US">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191864240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smtClean="0">
                <a:ea typeface="ヒラギノ角ゴ Pro W3" pitchFamily="-112" charset="-128"/>
              </a:rPr>
              <a:t>Key Moments in the Historical Geography of Israel and Palestine</a:t>
            </a:r>
          </a:p>
        </p:txBody>
      </p:sp>
      <p:sp>
        <p:nvSpPr>
          <p:cNvPr id="34819" name="Content Placeholder 2"/>
          <p:cNvSpPr>
            <a:spLocks noGrp="1"/>
          </p:cNvSpPr>
          <p:nvPr>
            <p:ph idx="1"/>
          </p:nvPr>
        </p:nvSpPr>
        <p:spPr>
          <a:xfrm>
            <a:off x="457200" y="1600200"/>
            <a:ext cx="8229600" cy="5257800"/>
          </a:xfrm>
        </p:spPr>
        <p:txBody>
          <a:bodyPr/>
          <a:lstStyle/>
          <a:p>
            <a:pPr eaLnBrk="1" hangingPunct="1"/>
            <a:r>
              <a:rPr lang="en-US" sz="1800">
                <a:latin typeface="Franklin Gothic Book" charset="0"/>
                <a:ea typeface="ヒラギノ角ゴ Pro W3" charset="0"/>
                <a:cs typeface="ヒラギノ角ゴ Pro W3" charset="0"/>
              </a:rPr>
              <a:t>1030 BCE – 722 BCE: Kingdom of Israel (David and Solomon)</a:t>
            </a:r>
          </a:p>
          <a:p>
            <a:pPr eaLnBrk="1" hangingPunct="1"/>
            <a:r>
              <a:rPr lang="en-US" sz="1800">
                <a:latin typeface="Franklin Gothic Book" charset="0"/>
                <a:ea typeface="ヒラギノ角ゴ Pro W3" charset="0"/>
                <a:cs typeface="ヒラギノ角ゴ Pro W3" charset="0"/>
              </a:rPr>
              <a:t>700 BCE – 1516: Under the rule of several empires for hundreds of years thereafter (Persian, Hellenistic, Roman, Islamic)</a:t>
            </a:r>
          </a:p>
          <a:p>
            <a:pPr eaLnBrk="1" hangingPunct="1"/>
            <a:r>
              <a:rPr lang="en-US" sz="1800">
                <a:latin typeface="Franklin Gothic Book" charset="0"/>
                <a:ea typeface="ヒラギノ角ゴ Pro W3" charset="0"/>
                <a:cs typeface="ヒラギノ角ゴ Pro W3" charset="0"/>
              </a:rPr>
              <a:t>1516-1917: Ottoman Rule</a:t>
            </a:r>
          </a:p>
          <a:p>
            <a:pPr eaLnBrk="1" hangingPunct="1"/>
            <a:r>
              <a:rPr lang="en-US" sz="1800">
                <a:latin typeface="Franklin Gothic Book" charset="0"/>
                <a:ea typeface="ヒラギノ角ゴ Pro W3" charset="0"/>
                <a:cs typeface="ヒラギノ角ゴ Pro W3" charset="0"/>
              </a:rPr>
              <a:t>1880s: Zionist Movement begins</a:t>
            </a:r>
          </a:p>
          <a:p>
            <a:pPr eaLnBrk="1" hangingPunct="1"/>
            <a:r>
              <a:rPr lang="en-US" sz="1800">
                <a:latin typeface="Franklin Gothic Book" charset="0"/>
                <a:ea typeface="ヒラギノ角ゴ Pro W3" charset="0"/>
                <a:cs typeface="ヒラギノ角ゴ Pro W3" charset="0"/>
              </a:rPr>
              <a:t>1916: Sykes-Picot Agreement</a:t>
            </a:r>
          </a:p>
          <a:p>
            <a:pPr eaLnBrk="1" hangingPunct="1"/>
            <a:r>
              <a:rPr lang="en-US" sz="1800">
                <a:latin typeface="Franklin Gothic Book" charset="0"/>
                <a:ea typeface="ヒラギノ角ゴ Pro W3" charset="0"/>
                <a:cs typeface="ヒラギノ角ゴ Pro W3" charset="0"/>
              </a:rPr>
              <a:t>1917: Balfour Declaration</a:t>
            </a:r>
          </a:p>
          <a:p>
            <a:pPr eaLnBrk="1" hangingPunct="1"/>
            <a:r>
              <a:rPr lang="en-US" sz="1800">
                <a:latin typeface="Franklin Gothic Book" charset="0"/>
                <a:ea typeface="ヒラギノ角ゴ Pro W3" charset="0"/>
                <a:cs typeface="ヒラギノ角ゴ Pro W3" charset="0"/>
              </a:rPr>
              <a:t>1920: British Mandate rule begins</a:t>
            </a:r>
          </a:p>
          <a:p>
            <a:pPr eaLnBrk="1" hangingPunct="1"/>
            <a:r>
              <a:rPr lang="en-US" sz="1800">
                <a:latin typeface="Franklin Gothic Book" charset="0"/>
                <a:ea typeface="ヒラギノ角ゴ Pro W3" charset="0"/>
                <a:cs typeface="ヒラギノ角ゴ Pro W3" charset="0"/>
              </a:rPr>
              <a:t>1942-1945: Nazi Holocaust </a:t>
            </a:r>
          </a:p>
          <a:p>
            <a:pPr eaLnBrk="1" hangingPunct="1"/>
            <a:r>
              <a:rPr lang="en-US" sz="1800">
                <a:latin typeface="Franklin Gothic Book" charset="0"/>
                <a:ea typeface="ヒラギノ角ゴ Pro W3" charset="0"/>
                <a:cs typeface="ヒラギノ角ゴ Pro W3" charset="0"/>
              </a:rPr>
              <a:t>1947: UN partition plan</a:t>
            </a:r>
          </a:p>
          <a:p>
            <a:pPr eaLnBrk="1" hangingPunct="1"/>
            <a:endParaRPr lang="en-US" sz="1800">
              <a:latin typeface="Franklin Gothic Book" charset="0"/>
              <a:ea typeface="ヒラギノ角ゴ Pro W3" charset="0"/>
              <a:cs typeface="ヒラギノ角ゴ Pro W3" charset="0"/>
            </a:endParaRPr>
          </a:p>
          <a:p>
            <a:pPr eaLnBrk="1" hangingPunct="1"/>
            <a:endParaRPr lang="en-US" sz="1800">
              <a:latin typeface="Franklin Gothic Book" charset="0"/>
              <a:ea typeface="ヒラギノ角ゴ Pro W3" charset="0"/>
              <a:cs typeface="ヒラギノ角ゴ Pro W3" charset="0"/>
            </a:endParaRPr>
          </a:p>
          <a:p>
            <a:pPr eaLnBrk="1" hangingPunct="1"/>
            <a:endParaRPr lang="en-US" sz="1800">
              <a:latin typeface="Franklin Gothic Book" charset="0"/>
              <a:ea typeface="ヒラギノ角ゴ Pro W3" charset="0"/>
              <a:cs typeface="ヒラギノ角ゴ Pro W3" charset="0"/>
            </a:endParaRPr>
          </a:p>
          <a:p>
            <a:pPr eaLnBrk="1" hangingPunct="1"/>
            <a:endParaRPr lang="en-US" sz="1800">
              <a:latin typeface="Franklin Gothic Book" charset="0"/>
              <a:ea typeface="ヒラギノ角ゴ Pro W3" charset="0"/>
              <a:cs typeface="ヒラギノ角ゴ Pro W3" charset="0"/>
            </a:endParaRPr>
          </a:p>
          <a:p>
            <a:pPr eaLnBrk="1" hangingPunct="1"/>
            <a:endParaRPr lang="en-US" sz="1800">
              <a:latin typeface="Franklin Gothic Book" charset="0"/>
              <a:ea typeface="ヒラギノ角ゴ Pro W3" charset="0"/>
              <a:cs typeface="ヒラギノ角ゴ Pro W3" charset="0"/>
            </a:endParaRPr>
          </a:p>
          <a:p>
            <a:pPr eaLnBrk="1" hangingPunct="1"/>
            <a:endParaRPr lang="en-US" sz="1800">
              <a:latin typeface="Franklin Gothic Book" charset="0"/>
              <a:ea typeface="ヒラギノ角ゴ Pro W3" charset="0"/>
              <a:cs typeface="ヒラギノ角ゴ Pro W3" charset="0"/>
            </a:endParaRPr>
          </a:p>
          <a:p>
            <a:pPr eaLnBrk="1" hangingPunct="1"/>
            <a:endParaRPr lang="en-US" sz="1800">
              <a:latin typeface="Franklin Gothic Book" charset="0"/>
              <a:ea typeface="ヒラギノ角ゴ Pro W3" charset="0"/>
              <a:cs typeface="ヒラギノ角ゴ Pro W3" charset="0"/>
            </a:endParaRPr>
          </a:p>
          <a:p>
            <a:pPr eaLnBrk="1" hangingPunct="1"/>
            <a:endParaRPr lang="en-US">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136125089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endParaRPr lang="en-US">
              <a:latin typeface="Franklin Gothic Medium" charset="0"/>
              <a:ea typeface="ヒラギノ角ゴ Pro W3" charset="0"/>
              <a:cs typeface="ヒラギノ角ゴ Pro W3" charset="0"/>
            </a:endParaRPr>
          </a:p>
        </p:txBody>
      </p:sp>
      <p:sp>
        <p:nvSpPr>
          <p:cNvPr id="36867" name="Content Placeholder 2"/>
          <p:cNvSpPr>
            <a:spLocks noGrp="1"/>
          </p:cNvSpPr>
          <p:nvPr>
            <p:ph idx="1"/>
          </p:nvPr>
        </p:nvSpPr>
        <p:spPr/>
        <p:txBody>
          <a:bodyPr/>
          <a:lstStyle/>
          <a:p>
            <a:pPr eaLnBrk="1" hangingPunct="1"/>
            <a:endParaRPr lang="en-US">
              <a:latin typeface="Franklin Gothic Book" charset="0"/>
              <a:ea typeface="ヒラギノ角ゴ Pro W3" charset="0"/>
              <a:cs typeface="ヒラギノ角ゴ Pro W3" charset="0"/>
            </a:endParaRPr>
          </a:p>
        </p:txBody>
      </p:sp>
      <p:pic>
        <p:nvPicPr>
          <p:cNvPr id="3686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52400"/>
            <a:ext cx="3805238"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373945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endParaRPr lang="en-US">
              <a:latin typeface="Franklin Gothic Medium" charset="0"/>
              <a:ea typeface="ヒラギノ角ゴ Pro W3" charset="0"/>
              <a:cs typeface="ヒラギノ角ゴ Pro W3" charset="0"/>
            </a:endParaRPr>
          </a:p>
        </p:txBody>
      </p:sp>
      <p:sp>
        <p:nvSpPr>
          <p:cNvPr id="35843" name="Content Placeholder 2"/>
          <p:cNvSpPr>
            <a:spLocks noGrp="1"/>
          </p:cNvSpPr>
          <p:nvPr>
            <p:ph idx="1"/>
          </p:nvPr>
        </p:nvSpPr>
        <p:spPr/>
        <p:txBody>
          <a:bodyPr/>
          <a:lstStyle/>
          <a:p>
            <a:pPr eaLnBrk="1" hangingPunct="1"/>
            <a:endParaRPr lang="en-US">
              <a:latin typeface="Franklin Gothic Book" charset="0"/>
              <a:ea typeface="ヒラギノ角ゴ Pro W3" charset="0"/>
              <a:cs typeface="ヒラギノ角ゴ Pro W3" charset="0"/>
            </a:endParaRPr>
          </a:p>
        </p:txBody>
      </p:sp>
      <p:pic>
        <p:nvPicPr>
          <p:cNvPr id="358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52400"/>
            <a:ext cx="3505200" cy="641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830793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smtClean="0">
                <a:ea typeface="ヒラギノ角ゴ Pro W3" pitchFamily="-112" charset="-128"/>
              </a:rPr>
              <a:t>Key Moments in the Historical Geography of Israel and Palestine</a:t>
            </a:r>
          </a:p>
        </p:txBody>
      </p:sp>
      <p:sp>
        <p:nvSpPr>
          <p:cNvPr id="34819" name="Content Placeholder 2"/>
          <p:cNvSpPr>
            <a:spLocks noGrp="1"/>
          </p:cNvSpPr>
          <p:nvPr>
            <p:ph idx="1"/>
          </p:nvPr>
        </p:nvSpPr>
        <p:spPr>
          <a:xfrm>
            <a:off x="457200" y="1600200"/>
            <a:ext cx="8229600" cy="5257800"/>
          </a:xfrm>
        </p:spPr>
        <p:txBody>
          <a:bodyPr/>
          <a:lstStyle/>
          <a:p>
            <a:pPr eaLnBrk="1" hangingPunct="1"/>
            <a:r>
              <a:rPr lang="en-US" sz="1800">
                <a:latin typeface="Franklin Gothic Book" charset="0"/>
                <a:ea typeface="ヒラギノ角ゴ Pro W3" charset="0"/>
                <a:cs typeface="ヒラギノ角ゴ Pro W3" charset="0"/>
              </a:rPr>
              <a:t>1030 BCE – 722 BCE: Kingdom of Israel (David and Solomon)</a:t>
            </a:r>
          </a:p>
          <a:p>
            <a:pPr eaLnBrk="1" hangingPunct="1"/>
            <a:r>
              <a:rPr lang="en-US" sz="1800">
                <a:latin typeface="Franklin Gothic Book" charset="0"/>
                <a:ea typeface="ヒラギノ角ゴ Pro W3" charset="0"/>
                <a:cs typeface="ヒラギノ角ゴ Pro W3" charset="0"/>
              </a:rPr>
              <a:t>700 BCE – 1516: Under the rule of several empires for hundreds of years thereafter (Persian, Hellenistic, Roman, Islamic)</a:t>
            </a:r>
          </a:p>
          <a:p>
            <a:pPr eaLnBrk="1" hangingPunct="1"/>
            <a:r>
              <a:rPr lang="en-US" sz="1800">
                <a:latin typeface="Franklin Gothic Book" charset="0"/>
                <a:ea typeface="ヒラギノ角ゴ Pro W3" charset="0"/>
                <a:cs typeface="ヒラギノ角ゴ Pro W3" charset="0"/>
              </a:rPr>
              <a:t>1516-1917: Ottoman Rule</a:t>
            </a:r>
          </a:p>
          <a:p>
            <a:pPr eaLnBrk="1" hangingPunct="1"/>
            <a:r>
              <a:rPr lang="en-US" sz="1800">
                <a:latin typeface="Franklin Gothic Book" charset="0"/>
                <a:ea typeface="ヒラギノ角ゴ Pro W3" charset="0"/>
                <a:cs typeface="ヒラギノ角ゴ Pro W3" charset="0"/>
              </a:rPr>
              <a:t>1880s: Zionist Movement begins</a:t>
            </a:r>
          </a:p>
          <a:p>
            <a:pPr eaLnBrk="1" hangingPunct="1"/>
            <a:r>
              <a:rPr lang="en-US" sz="1800">
                <a:latin typeface="Franklin Gothic Book" charset="0"/>
                <a:ea typeface="ヒラギノ角ゴ Pro W3" charset="0"/>
                <a:cs typeface="ヒラギノ角ゴ Pro W3" charset="0"/>
              </a:rPr>
              <a:t>1916: Sykes-Picot Agreement</a:t>
            </a:r>
          </a:p>
          <a:p>
            <a:pPr eaLnBrk="1" hangingPunct="1"/>
            <a:r>
              <a:rPr lang="en-US" sz="1800">
                <a:latin typeface="Franklin Gothic Book" charset="0"/>
                <a:ea typeface="ヒラギノ角ゴ Pro W3" charset="0"/>
                <a:cs typeface="ヒラギノ角ゴ Pro W3" charset="0"/>
              </a:rPr>
              <a:t>1917: Balfour Declaration</a:t>
            </a:r>
          </a:p>
          <a:p>
            <a:pPr eaLnBrk="1" hangingPunct="1"/>
            <a:r>
              <a:rPr lang="en-US" sz="1800">
                <a:latin typeface="Franklin Gothic Book" charset="0"/>
                <a:ea typeface="ヒラギノ角ゴ Pro W3" charset="0"/>
                <a:cs typeface="ヒラギノ角ゴ Pro W3" charset="0"/>
              </a:rPr>
              <a:t>1920: British Mandate rule begins</a:t>
            </a:r>
          </a:p>
          <a:p>
            <a:pPr eaLnBrk="1" hangingPunct="1"/>
            <a:r>
              <a:rPr lang="en-US" sz="1800">
                <a:latin typeface="Franklin Gothic Book" charset="0"/>
                <a:ea typeface="ヒラギノ角ゴ Pro W3" charset="0"/>
                <a:cs typeface="ヒラギノ角ゴ Pro W3" charset="0"/>
              </a:rPr>
              <a:t>1942-1945: Nazi Holocaust </a:t>
            </a:r>
          </a:p>
          <a:p>
            <a:pPr eaLnBrk="1" hangingPunct="1"/>
            <a:r>
              <a:rPr lang="en-US" sz="1800">
                <a:latin typeface="Franklin Gothic Book" charset="0"/>
                <a:ea typeface="ヒラギノ角ゴ Pro W3" charset="0"/>
                <a:cs typeface="ヒラギノ角ゴ Pro W3" charset="0"/>
              </a:rPr>
              <a:t>1947: UN partition plan</a:t>
            </a:r>
          </a:p>
          <a:p>
            <a:pPr eaLnBrk="1" hangingPunct="1"/>
            <a:endParaRPr lang="en-US" sz="1800">
              <a:latin typeface="Franklin Gothic Book" charset="0"/>
              <a:ea typeface="ヒラギノ角ゴ Pro W3" charset="0"/>
              <a:cs typeface="ヒラギノ角ゴ Pro W3" charset="0"/>
            </a:endParaRPr>
          </a:p>
          <a:p>
            <a:pPr eaLnBrk="1" hangingPunct="1"/>
            <a:endParaRPr lang="en-US" sz="1800">
              <a:latin typeface="Franklin Gothic Book" charset="0"/>
              <a:ea typeface="ヒラギノ角ゴ Pro W3" charset="0"/>
              <a:cs typeface="ヒラギノ角ゴ Pro W3" charset="0"/>
            </a:endParaRPr>
          </a:p>
          <a:p>
            <a:pPr eaLnBrk="1" hangingPunct="1"/>
            <a:endParaRPr lang="en-US" sz="1800">
              <a:latin typeface="Franklin Gothic Book" charset="0"/>
              <a:ea typeface="ヒラギノ角ゴ Pro W3" charset="0"/>
              <a:cs typeface="ヒラギノ角ゴ Pro W3" charset="0"/>
            </a:endParaRPr>
          </a:p>
          <a:p>
            <a:pPr eaLnBrk="1" hangingPunct="1"/>
            <a:endParaRPr lang="en-US" sz="1800">
              <a:latin typeface="Franklin Gothic Book" charset="0"/>
              <a:ea typeface="ヒラギノ角ゴ Pro W3" charset="0"/>
              <a:cs typeface="ヒラギノ角ゴ Pro W3" charset="0"/>
            </a:endParaRPr>
          </a:p>
          <a:p>
            <a:pPr eaLnBrk="1" hangingPunct="1"/>
            <a:endParaRPr lang="en-US" sz="1800">
              <a:latin typeface="Franklin Gothic Book" charset="0"/>
              <a:ea typeface="ヒラギノ角ゴ Pro W3" charset="0"/>
              <a:cs typeface="ヒラギノ角ゴ Pro W3" charset="0"/>
            </a:endParaRPr>
          </a:p>
          <a:p>
            <a:pPr eaLnBrk="1" hangingPunct="1"/>
            <a:endParaRPr lang="en-US" sz="1800">
              <a:latin typeface="Franklin Gothic Book" charset="0"/>
              <a:ea typeface="ヒラギノ角ゴ Pro W3" charset="0"/>
              <a:cs typeface="ヒラギノ角ゴ Pro W3" charset="0"/>
            </a:endParaRPr>
          </a:p>
          <a:p>
            <a:pPr eaLnBrk="1" hangingPunct="1"/>
            <a:endParaRPr lang="en-US" sz="1800">
              <a:latin typeface="Franklin Gothic Book" charset="0"/>
              <a:ea typeface="ヒラギノ角ゴ Pro W3" charset="0"/>
              <a:cs typeface="ヒラギノ角ゴ Pro W3" charset="0"/>
            </a:endParaRPr>
          </a:p>
          <a:p>
            <a:pPr eaLnBrk="1" hangingPunct="1"/>
            <a:endParaRPr lang="en-US">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30165743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smtClean="0">
                <a:ea typeface="ヒラギノ角ゴ Pro W3" pitchFamily="-112" charset="-128"/>
              </a:rPr>
              <a:t>Key Moments in the Historical Geography of Israel and Palestine</a:t>
            </a:r>
          </a:p>
        </p:txBody>
      </p:sp>
      <p:sp>
        <p:nvSpPr>
          <p:cNvPr id="38915" name="Content Placeholder 2"/>
          <p:cNvSpPr>
            <a:spLocks noGrp="1"/>
          </p:cNvSpPr>
          <p:nvPr>
            <p:ph idx="1"/>
          </p:nvPr>
        </p:nvSpPr>
        <p:spPr>
          <a:xfrm>
            <a:off x="457200" y="1600200"/>
            <a:ext cx="8229600" cy="5257800"/>
          </a:xfrm>
        </p:spPr>
        <p:txBody>
          <a:bodyPr/>
          <a:lstStyle/>
          <a:p>
            <a:pPr eaLnBrk="1" hangingPunct="1"/>
            <a:r>
              <a:rPr lang="en-US" sz="1800" dirty="0">
                <a:latin typeface="Franklin Gothic Book" charset="0"/>
                <a:ea typeface="ヒラギノ角ゴ Pro W3" charset="0"/>
                <a:cs typeface="ヒラギノ角ゴ Pro W3" charset="0"/>
              </a:rPr>
              <a:t>1030 BCE – 722 BCE: Kingdom of Israel (David and Solomon)</a:t>
            </a:r>
          </a:p>
          <a:p>
            <a:pPr eaLnBrk="1" hangingPunct="1"/>
            <a:r>
              <a:rPr lang="en-US" sz="1800" dirty="0">
                <a:latin typeface="Franklin Gothic Book" charset="0"/>
                <a:ea typeface="ヒラギノ角ゴ Pro W3" charset="0"/>
                <a:cs typeface="ヒラギノ角ゴ Pro W3" charset="0"/>
              </a:rPr>
              <a:t>700 BCE – 1516: Under the rule of several empires for hundreds of years thereafter (Persian, Hellenistic, Roman, Islamic)</a:t>
            </a:r>
          </a:p>
          <a:p>
            <a:pPr eaLnBrk="1" hangingPunct="1"/>
            <a:r>
              <a:rPr lang="en-US" sz="1800" dirty="0">
                <a:latin typeface="Franklin Gothic Book" charset="0"/>
                <a:ea typeface="ヒラギノ角ゴ Pro W3" charset="0"/>
                <a:cs typeface="ヒラギノ角ゴ Pro W3" charset="0"/>
              </a:rPr>
              <a:t>1516-1917: Ottoman Rule</a:t>
            </a:r>
          </a:p>
          <a:p>
            <a:pPr eaLnBrk="1" hangingPunct="1"/>
            <a:r>
              <a:rPr lang="en-US" sz="1800" dirty="0">
                <a:latin typeface="Franklin Gothic Book" charset="0"/>
                <a:ea typeface="ヒラギノ角ゴ Pro W3" charset="0"/>
                <a:cs typeface="ヒラギノ角ゴ Pro W3" charset="0"/>
              </a:rPr>
              <a:t>1880s: Zionist Movement begins</a:t>
            </a:r>
          </a:p>
          <a:p>
            <a:pPr eaLnBrk="1" hangingPunct="1"/>
            <a:r>
              <a:rPr lang="en-US" sz="1800" dirty="0">
                <a:latin typeface="Franklin Gothic Book" charset="0"/>
                <a:ea typeface="ヒラギノ角ゴ Pro W3" charset="0"/>
                <a:cs typeface="ヒラギノ角ゴ Pro W3" charset="0"/>
              </a:rPr>
              <a:t>1916: Sykes-Picot Agreement</a:t>
            </a:r>
          </a:p>
          <a:p>
            <a:pPr eaLnBrk="1" hangingPunct="1"/>
            <a:r>
              <a:rPr lang="en-US" sz="1800" dirty="0">
                <a:solidFill>
                  <a:srgbClr val="FFFF00"/>
                </a:solidFill>
                <a:latin typeface="Franklin Gothic Book" charset="0"/>
                <a:ea typeface="ヒラギノ角ゴ Pro W3" charset="0"/>
                <a:cs typeface="ヒラギノ角ゴ Pro W3" charset="0"/>
              </a:rPr>
              <a:t>1917: Balfour Declaration</a:t>
            </a:r>
          </a:p>
          <a:p>
            <a:pPr eaLnBrk="1" hangingPunct="1"/>
            <a:r>
              <a:rPr lang="en-US" sz="1800" dirty="0">
                <a:latin typeface="Franklin Gothic Book" charset="0"/>
                <a:ea typeface="ヒラギノ角ゴ Pro W3" charset="0"/>
                <a:cs typeface="ヒラギノ角ゴ Pro W3" charset="0"/>
              </a:rPr>
              <a:t>1920: British Mandate rule begins</a:t>
            </a:r>
          </a:p>
          <a:p>
            <a:pPr eaLnBrk="1" hangingPunct="1"/>
            <a:r>
              <a:rPr lang="en-US" sz="1800" dirty="0">
                <a:latin typeface="Franklin Gothic Book" charset="0"/>
                <a:ea typeface="ヒラギノ角ゴ Pro W3" charset="0"/>
                <a:cs typeface="ヒラギノ角ゴ Pro W3" charset="0"/>
              </a:rPr>
              <a:t>1942-1945: Nazi Holocaust </a:t>
            </a:r>
          </a:p>
          <a:p>
            <a:pPr eaLnBrk="1" hangingPunct="1"/>
            <a:r>
              <a:rPr lang="en-US" sz="1800" dirty="0">
                <a:latin typeface="Franklin Gothic Book" charset="0"/>
                <a:ea typeface="ヒラギノ角ゴ Pro W3" charset="0"/>
                <a:cs typeface="ヒラギノ角ゴ Pro W3" charset="0"/>
              </a:rPr>
              <a:t>1947: UN partition plan</a:t>
            </a:r>
          </a:p>
          <a:p>
            <a:pPr eaLnBrk="1" hangingPunct="1"/>
            <a:r>
              <a:rPr lang="en-US" sz="2800" b="1" i="1" dirty="0">
                <a:solidFill>
                  <a:srgbClr val="FFFF00"/>
                </a:solidFill>
                <a:latin typeface="Franklin Gothic Book" charset="0"/>
                <a:ea typeface="ヒラギノ角ゴ Pro W3" charset="0"/>
                <a:cs typeface="ヒラギノ角ゴ Pro W3" charset="0"/>
              </a:rPr>
              <a:t>1948: </a:t>
            </a:r>
            <a:r>
              <a:rPr lang="en-US" sz="2800" b="1" i="1" dirty="0" smtClean="0">
                <a:solidFill>
                  <a:srgbClr val="FFFF00"/>
                </a:solidFill>
                <a:latin typeface="Franklin Gothic Book" charset="0"/>
                <a:ea typeface="ヒラギノ角ゴ Pro W3" charset="0"/>
                <a:cs typeface="ヒラギノ角ゴ Pro W3" charset="0"/>
              </a:rPr>
              <a:t>Birth of Israel </a:t>
            </a:r>
            <a:r>
              <a:rPr lang="en-US" sz="2800" b="1" i="1" dirty="0">
                <a:solidFill>
                  <a:srgbClr val="FFFF00"/>
                </a:solidFill>
                <a:latin typeface="Franklin Gothic Book" charset="0"/>
                <a:ea typeface="ヒラギノ角ゴ Pro W3" charset="0"/>
                <a:cs typeface="ヒラギノ角ゴ Pro W3" charset="0"/>
              </a:rPr>
              <a:t>or The </a:t>
            </a:r>
            <a:r>
              <a:rPr lang="en-US" sz="2800" b="1" i="1" dirty="0" err="1">
                <a:solidFill>
                  <a:srgbClr val="FFFF00"/>
                </a:solidFill>
                <a:latin typeface="Franklin Gothic Book" charset="0"/>
                <a:ea typeface="ヒラギノ角ゴ Pro W3" charset="0"/>
                <a:cs typeface="ヒラギノ角ゴ Pro W3" charset="0"/>
              </a:rPr>
              <a:t>Naqba</a:t>
            </a:r>
            <a:r>
              <a:rPr lang="en-US" sz="2800" b="1" i="1" dirty="0">
                <a:solidFill>
                  <a:srgbClr val="FFFF00"/>
                </a:solidFill>
                <a:latin typeface="Franklin Gothic Book" charset="0"/>
                <a:ea typeface="ヒラギノ角ゴ Pro W3" charset="0"/>
                <a:cs typeface="ヒラギノ角ゴ Pro W3" charset="0"/>
              </a:rPr>
              <a:t> (Catastrophe)</a:t>
            </a:r>
          </a:p>
          <a:p>
            <a:pPr eaLnBrk="1" hangingPunct="1"/>
            <a:endParaRPr lang="en-US" sz="16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57068941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endParaRPr lang="en-US">
              <a:latin typeface="Franklin Gothic Medium" charset="0"/>
              <a:ea typeface="ヒラギノ角ゴ Pro W3" charset="0"/>
              <a:cs typeface="ヒラギノ角ゴ Pro W3" charset="0"/>
            </a:endParaRPr>
          </a:p>
        </p:txBody>
      </p:sp>
      <p:sp>
        <p:nvSpPr>
          <p:cNvPr id="39939" name="Content Placeholder 2"/>
          <p:cNvSpPr>
            <a:spLocks noGrp="1"/>
          </p:cNvSpPr>
          <p:nvPr>
            <p:ph idx="1"/>
          </p:nvPr>
        </p:nvSpPr>
        <p:spPr/>
        <p:txBody>
          <a:bodyPr/>
          <a:lstStyle/>
          <a:p>
            <a:pPr eaLnBrk="1" hangingPunct="1"/>
            <a:endParaRPr lang="en-US">
              <a:latin typeface="Franklin Gothic Book" charset="0"/>
              <a:ea typeface="ヒラギノ角ゴ Pro W3" charset="0"/>
              <a:cs typeface="ヒラギノ角ゴ Pro W3" charset="0"/>
            </a:endParaRPr>
          </a:p>
        </p:txBody>
      </p:sp>
      <p:pic>
        <p:nvPicPr>
          <p:cNvPr id="3994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217025" cy="61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216614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l="34776" t="48674" r="35097" b="5569"/>
          <a:stretch>
            <a:fillRect/>
          </a:stretch>
        </p:blipFill>
        <p:spPr bwMode="auto">
          <a:xfrm>
            <a:off x="2697239" y="-10797"/>
            <a:ext cx="3743640" cy="6868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87431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en-US" dirty="0" smtClean="0">
                <a:latin typeface="Calibri" charset="0"/>
                <a:ea typeface="ヒラギノ角ゴ Pro W3" charset="0"/>
                <a:cs typeface="ヒラギノ角ゴ Pro W3" charset="0"/>
              </a:rPr>
              <a:t>1948: Two </a:t>
            </a:r>
            <a:r>
              <a:rPr lang="ja-JP" altLang="en-US" dirty="0">
                <a:latin typeface="Calibri" charset="0"/>
                <a:ea typeface="ヒラギノ角ゴ Pro W3" charset="0"/>
                <a:cs typeface="ヒラギノ角ゴ Pro W3" charset="0"/>
              </a:rPr>
              <a:t>“</a:t>
            </a:r>
            <a:r>
              <a:rPr lang="en-US" dirty="0">
                <a:latin typeface="Calibri" charset="0"/>
                <a:ea typeface="ヒラギノ角ゴ Pro W3" charset="0"/>
                <a:cs typeface="ヒラギノ角ゴ Pro W3" charset="0"/>
              </a:rPr>
              <a:t>Rights to Return</a:t>
            </a:r>
            <a:r>
              <a:rPr lang="ja-JP" altLang="en-US" dirty="0">
                <a:latin typeface="Calibri" charset="0"/>
                <a:ea typeface="ヒラギノ角ゴ Pro W3" charset="0"/>
                <a:cs typeface="ヒラギノ角ゴ Pro W3" charset="0"/>
              </a:rPr>
              <a:t>”</a:t>
            </a:r>
            <a:endParaRPr lang="en-US" dirty="0">
              <a:latin typeface="Calibri" charset="0"/>
              <a:ea typeface="ヒラギノ角ゴ Pro W3" charset="0"/>
              <a:cs typeface="ヒラギノ角ゴ Pro W3" charset="0"/>
            </a:endParaRPr>
          </a:p>
        </p:txBody>
      </p:sp>
      <p:sp>
        <p:nvSpPr>
          <p:cNvPr id="49155" name="Content Placeholder 2"/>
          <p:cNvSpPr>
            <a:spLocks noGrp="1"/>
          </p:cNvSpPr>
          <p:nvPr>
            <p:ph idx="1"/>
          </p:nvPr>
        </p:nvSpPr>
        <p:spPr/>
        <p:txBody>
          <a:bodyPr/>
          <a:lstStyle/>
          <a:p>
            <a:pPr lvl="1" eaLnBrk="1" hangingPunct="1"/>
            <a:endParaRPr lang="en-US" sz="2000" dirty="0">
              <a:latin typeface="Calibri" charset="0"/>
              <a:ea typeface="ヒラギノ角ゴ Pro W3" charset="0"/>
            </a:endParaRPr>
          </a:p>
        </p:txBody>
      </p:sp>
    </p:spTree>
    <p:extLst>
      <p:ext uri="{BB962C8B-B14F-4D97-AF65-F5344CB8AC3E}">
        <p14:creationId xmlns:p14="http://schemas.microsoft.com/office/powerpoint/2010/main" val="301039432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en-US" dirty="0" smtClean="0">
                <a:latin typeface="Calibri" charset="0"/>
                <a:ea typeface="ヒラギノ角ゴ Pro W3" charset="0"/>
                <a:cs typeface="ヒラギノ角ゴ Pro W3" charset="0"/>
              </a:rPr>
              <a:t>1948: Two </a:t>
            </a:r>
            <a:r>
              <a:rPr lang="ja-JP" altLang="en-US" dirty="0">
                <a:latin typeface="Calibri" charset="0"/>
                <a:ea typeface="ヒラギノ角ゴ Pro W3" charset="0"/>
                <a:cs typeface="ヒラギノ角ゴ Pro W3" charset="0"/>
              </a:rPr>
              <a:t>“</a:t>
            </a:r>
            <a:r>
              <a:rPr lang="en-US" dirty="0">
                <a:latin typeface="Calibri" charset="0"/>
                <a:ea typeface="ヒラギノ角ゴ Pro W3" charset="0"/>
                <a:cs typeface="ヒラギノ角ゴ Pro W3" charset="0"/>
              </a:rPr>
              <a:t>Rights to Return</a:t>
            </a:r>
            <a:r>
              <a:rPr lang="ja-JP" altLang="en-US" dirty="0">
                <a:latin typeface="Calibri" charset="0"/>
                <a:ea typeface="ヒラギノ角ゴ Pro W3" charset="0"/>
                <a:cs typeface="ヒラギノ角ゴ Pro W3" charset="0"/>
              </a:rPr>
              <a:t>”</a:t>
            </a:r>
            <a:endParaRPr lang="en-US" dirty="0">
              <a:latin typeface="Calibri" charset="0"/>
              <a:ea typeface="ヒラギノ角ゴ Pro W3" charset="0"/>
              <a:cs typeface="ヒラギノ角ゴ Pro W3" charset="0"/>
            </a:endParaRPr>
          </a:p>
        </p:txBody>
      </p:sp>
      <p:sp>
        <p:nvSpPr>
          <p:cNvPr id="49155" name="Content Placeholder 2"/>
          <p:cNvSpPr>
            <a:spLocks noGrp="1"/>
          </p:cNvSpPr>
          <p:nvPr>
            <p:ph idx="1"/>
          </p:nvPr>
        </p:nvSpPr>
        <p:spPr/>
        <p:txBody>
          <a:bodyPr/>
          <a:lstStyle/>
          <a:p>
            <a:pPr eaLnBrk="1" hangingPunct="1"/>
            <a:r>
              <a:rPr lang="en-US" sz="2400" dirty="0">
                <a:latin typeface="Calibri" charset="0"/>
                <a:ea typeface="ヒラギノ角ゴ Pro W3" charset="0"/>
                <a:cs typeface="ヒラギノ角ゴ Pro W3" charset="0"/>
              </a:rPr>
              <a:t>UN Resolution 194 (December 1948):</a:t>
            </a:r>
          </a:p>
          <a:p>
            <a:pPr lvl="1" eaLnBrk="1" hangingPunct="1"/>
            <a:endParaRPr lang="en-US" sz="2000" dirty="0">
              <a:latin typeface="Calibri" charset="0"/>
              <a:ea typeface="ヒラギノ角ゴ Pro W3" charset="0"/>
            </a:endParaRPr>
          </a:p>
        </p:txBody>
      </p:sp>
    </p:spTree>
    <p:extLst>
      <p:ext uri="{BB962C8B-B14F-4D97-AF65-F5344CB8AC3E}">
        <p14:creationId xmlns:p14="http://schemas.microsoft.com/office/powerpoint/2010/main" val="13339371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Three Myths about Israel/Palestine Conflict</a:t>
            </a:r>
            <a:endParaRPr lang="en-US" dirty="0"/>
          </a:p>
        </p:txBody>
      </p:sp>
      <p:sp>
        <p:nvSpPr>
          <p:cNvPr id="2" name="Content Placeholder 1"/>
          <p:cNvSpPr>
            <a:spLocks noGrp="1"/>
          </p:cNvSpPr>
          <p:nvPr>
            <p:ph idx="1"/>
          </p:nvPr>
        </p:nvSpPr>
        <p:spPr/>
        <p:txBody>
          <a:bodyPr>
            <a:noAutofit/>
          </a:bodyPr>
          <a:lstStyle/>
          <a:p>
            <a:pPr marL="514350" indent="-514350">
              <a:buSzPct val="100000"/>
              <a:buFont typeface="+mj-ea"/>
              <a:buAutoNum type="circleNumDbPlain"/>
            </a:pPr>
            <a:r>
              <a:rPr lang="en-US" sz="2800" dirty="0"/>
              <a:t>“They’ve been fighting for hundreds of years</a:t>
            </a:r>
            <a:r>
              <a:rPr lang="en-US" sz="2800" dirty="0" smtClean="0"/>
              <a:t>”</a:t>
            </a:r>
          </a:p>
          <a:p>
            <a:pPr marL="914400" lvl="1" indent="-514350">
              <a:buSzPct val="100000"/>
              <a:buFont typeface="Wingdings" charset="2"/>
              <a:buChar char="§"/>
            </a:pPr>
            <a:endParaRPr lang="en-US" sz="2400" dirty="0" smtClean="0">
              <a:solidFill>
                <a:srgbClr val="FFFF00"/>
              </a:solidFill>
            </a:endParaRPr>
          </a:p>
          <a:p>
            <a:pPr marL="514350" indent="-514350">
              <a:buSzPct val="100000"/>
              <a:buFont typeface="+mj-ea"/>
              <a:buAutoNum type="circleNumDbPlain"/>
            </a:pPr>
            <a:endParaRPr lang="en-US" sz="2800" dirty="0"/>
          </a:p>
          <a:p>
            <a:pPr marL="514350" indent="-514350">
              <a:buSzPct val="100000"/>
              <a:buFont typeface="+mj-ea"/>
              <a:buAutoNum type="circleNumDbPlain"/>
            </a:pPr>
            <a:r>
              <a:rPr lang="en-US" sz="2800" dirty="0" smtClean="0"/>
              <a:t>“It’s complicated”</a:t>
            </a:r>
          </a:p>
          <a:p>
            <a:pPr marL="914400" lvl="1" indent="-514350">
              <a:buSzPct val="100000"/>
              <a:buFont typeface="Wingdings" charset="2"/>
              <a:buChar char="§"/>
            </a:pPr>
            <a:endParaRPr lang="en-US" sz="2400" dirty="0" smtClean="0">
              <a:solidFill>
                <a:srgbClr val="FFFF00"/>
              </a:solidFill>
            </a:endParaRPr>
          </a:p>
          <a:p>
            <a:pPr marL="914400" lvl="1" indent="-514350">
              <a:buSzPct val="100000"/>
              <a:buFont typeface="Wingdings" charset="2"/>
              <a:buChar char="§"/>
            </a:pPr>
            <a:endParaRPr lang="en-US" sz="2400" dirty="0" smtClean="0">
              <a:solidFill>
                <a:srgbClr val="FFFF00"/>
              </a:solidFill>
            </a:endParaRPr>
          </a:p>
          <a:p>
            <a:pPr marL="514350" indent="-514350">
              <a:buSzPct val="100000"/>
              <a:buFont typeface="+mj-ea"/>
              <a:buAutoNum type="circleNumDbPlain"/>
            </a:pPr>
            <a:endParaRPr lang="en-US" sz="2800" dirty="0" smtClean="0"/>
          </a:p>
          <a:p>
            <a:endParaRPr lang="en-US" sz="2800" dirty="0"/>
          </a:p>
        </p:txBody>
      </p:sp>
    </p:spTree>
    <p:extLst>
      <p:ext uri="{BB962C8B-B14F-4D97-AF65-F5344CB8AC3E}">
        <p14:creationId xmlns:p14="http://schemas.microsoft.com/office/powerpoint/2010/main" val="21285950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en-US" dirty="0" smtClean="0">
                <a:latin typeface="Calibri" charset="0"/>
                <a:ea typeface="ヒラギノ角ゴ Pro W3" charset="0"/>
                <a:cs typeface="ヒラギノ角ゴ Pro W3" charset="0"/>
              </a:rPr>
              <a:t>1948: Two </a:t>
            </a:r>
            <a:r>
              <a:rPr lang="ja-JP" altLang="en-US" dirty="0">
                <a:latin typeface="Calibri" charset="0"/>
                <a:ea typeface="ヒラギノ角ゴ Pro W3" charset="0"/>
                <a:cs typeface="ヒラギノ角ゴ Pro W3" charset="0"/>
              </a:rPr>
              <a:t>“</a:t>
            </a:r>
            <a:r>
              <a:rPr lang="en-US" dirty="0">
                <a:latin typeface="Calibri" charset="0"/>
                <a:ea typeface="ヒラギノ角ゴ Pro W3" charset="0"/>
                <a:cs typeface="ヒラギノ角ゴ Pro W3" charset="0"/>
              </a:rPr>
              <a:t>Rights to Return</a:t>
            </a:r>
            <a:r>
              <a:rPr lang="ja-JP" altLang="en-US" dirty="0">
                <a:latin typeface="Calibri" charset="0"/>
                <a:ea typeface="ヒラギノ角ゴ Pro W3" charset="0"/>
                <a:cs typeface="ヒラギノ角ゴ Pro W3" charset="0"/>
              </a:rPr>
              <a:t>”</a:t>
            </a:r>
            <a:endParaRPr lang="en-US" dirty="0">
              <a:latin typeface="Calibri" charset="0"/>
              <a:ea typeface="ヒラギノ角ゴ Pro W3" charset="0"/>
              <a:cs typeface="ヒラギノ角ゴ Pro W3" charset="0"/>
            </a:endParaRPr>
          </a:p>
        </p:txBody>
      </p:sp>
      <p:sp>
        <p:nvSpPr>
          <p:cNvPr id="49155" name="Content Placeholder 2"/>
          <p:cNvSpPr>
            <a:spLocks noGrp="1"/>
          </p:cNvSpPr>
          <p:nvPr>
            <p:ph idx="1"/>
          </p:nvPr>
        </p:nvSpPr>
        <p:spPr/>
        <p:txBody>
          <a:bodyPr/>
          <a:lstStyle/>
          <a:p>
            <a:pPr eaLnBrk="1" hangingPunct="1"/>
            <a:r>
              <a:rPr lang="en-US" sz="2400" dirty="0">
                <a:latin typeface="Calibri" charset="0"/>
                <a:ea typeface="ヒラギノ角ゴ Pro W3" charset="0"/>
                <a:cs typeface="ヒラギノ角ゴ Pro W3" charset="0"/>
              </a:rPr>
              <a:t>UN Resolution 194 (December 1948):</a:t>
            </a:r>
          </a:p>
          <a:p>
            <a:pPr lvl="1" eaLnBrk="1" hangingPunct="1"/>
            <a:r>
              <a:rPr lang="ja-JP" altLang="en-US" sz="2000" dirty="0">
                <a:latin typeface="Calibri" charset="0"/>
                <a:ea typeface="ヒラギノ角ゴ Pro W3" charset="0"/>
              </a:rPr>
              <a:t>“</a:t>
            </a:r>
            <a:r>
              <a:rPr lang="en-US" sz="2000" dirty="0">
                <a:latin typeface="Calibri" charset="0"/>
                <a:ea typeface="ヒラギノ角ゴ Pro W3" charset="0"/>
              </a:rPr>
              <a:t>The UN General Assembly resolves that the refugees wishing to return to their homes and live at peace with their neighbors should be permitted to do so at the earliest practicable date, and that compensation should be paid for the property of those choosing not to return and for the loss of or damage to property which, under the principles of international law and in equity, should be made good by the Governments or authorities responsible</a:t>
            </a:r>
            <a:r>
              <a:rPr lang="ja-JP" altLang="en-US" sz="2000" dirty="0">
                <a:latin typeface="Calibri" charset="0"/>
                <a:ea typeface="ヒラギノ角ゴ Pro W3" charset="0"/>
              </a:rPr>
              <a:t>”</a:t>
            </a:r>
            <a:endParaRPr lang="en-US" sz="2000" dirty="0">
              <a:latin typeface="Calibri" charset="0"/>
              <a:ea typeface="ヒラギノ角ゴ Pro W3" charset="0"/>
            </a:endParaRPr>
          </a:p>
          <a:p>
            <a:pPr lvl="1" eaLnBrk="1" hangingPunct="1"/>
            <a:endParaRPr lang="en-US" sz="2000" dirty="0">
              <a:latin typeface="Calibri" charset="0"/>
              <a:ea typeface="ヒラギノ角ゴ Pro W3" charset="0"/>
            </a:endParaRPr>
          </a:p>
        </p:txBody>
      </p:sp>
    </p:spTree>
    <p:extLst>
      <p:ext uri="{BB962C8B-B14F-4D97-AF65-F5344CB8AC3E}">
        <p14:creationId xmlns:p14="http://schemas.microsoft.com/office/powerpoint/2010/main" val="377582763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en-US" dirty="0" smtClean="0">
                <a:latin typeface="Calibri" charset="0"/>
                <a:ea typeface="ヒラギノ角ゴ Pro W3" charset="0"/>
                <a:cs typeface="ヒラギノ角ゴ Pro W3" charset="0"/>
              </a:rPr>
              <a:t>1948: Two </a:t>
            </a:r>
            <a:r>
              <a:rPr lang="ja-JP" altLang="en-US" dirty="0">
                <a:latin typeface="Calibri" charset="0"/>
                <a:ea typeface="ヒラギノ角ゴ Pro W3" charset="0"/>
                <a:cs typeface="ヒラギノ角ゴ Pro W3" charset="0"/>
              </a:rPr>
              <a:t>“</a:t>
            </a:r>
            <a:r>
              <a:rPr lang="en-US" dirty="0">
                <a:latin typeface="Calibri" charset="0"/>
                <a:ea typeface="ヒラギノ角ゴ Pro W3" charset="0"/>
                <a:cs typeface="ヒラギノ角ゴ Pro W3" charset="0"/>
              </a:rPr>
              <a:t>Rights to Return</a:t>
            </a:r>
            <a:r>
              <a:rPr lang="ja-JP" altLang="en-US" dirty="0">
                <a:latin typeface="Calibri" charset="0"/>
                <a:ea typeface="ヒラギノ角ゴ Pro W3" charset="0"/>
                <a:cs typeface="ヒラギノ角ゴ Pro W3" charset="0"/>
              </a:rPr>
              <a:t>”</a:t>
            </a:r>
            <a:endParaRPr lang="en-US" dirty="0">
              <a:latin typeface="Calibri" charset="0"/>
              <a:ea typeface="ヒラギノ角ゴ Pro W3" charset="0"/>
              <a:cs typeface="ヒラギノ角ゴ Pro W3" charset="0"/>
            </a:endParaRPr>
          </a:p>
        </p:txBody>
      </p:sp>
      <p:sp>
        <p:nvSpPr>
          <p:cNvPr id="49155" name="Content Placeholder 2"/>
          <p:cNvSpPr>
            <a:spLocks noGrp="1"/>
          </p:cNvSpPr>
          <p:nvPr>
            <p:ph idx="1"/>
          </p:nvPr>
        </p:nvSpPr>
        <p:spPr/>
        <p:txBody>
          <a:bodyPr/>
          <a:lstStyle/>
          <a:p>
            <a:pPr eaLnBrk="1" hangingPunct="1"/>
            <a:r>
              <a:rPr lang="en-US" sz="2400" dirty="0">
                <a:latin typeface="Calibri" charset="0"/>
                <a:ea typeface="ヒラギノ角ゴ Pro W3" charset="0"/>
                <a:cs typeface="ヒラギノ角ゴ Pro W3" charset="0"/>
              </a:rPr>
              <a:t>UN Resolution 194 (December 1948):</a:t>
            </a:r>
          </a:p>
          <a:p>
            <a:pPr lvl="1" eaLnBrk="1" hangingPunct="1"/>
            <a:r>
              <a:rPr lang="ja-JP" altLang="en-US" sz="2000" dirty="0">
                <a:latin typeface="Calibri" charset="0"/>
                <a:ea typeface="ヒラギノ角ゴ Pro W3" charset="0"/>
              </a:rPr>
              <a:t>“</a:t>
            </a:r>
            <a:r>
              <a:rPr lang="en-US" sz="2000" dirty="0">
                <a:latin typeface="Calibri" charset="0"/>
                <a:ea typeface="ヒラギノ角ゴ Pro W3" charset="0"/>
              </a:rPr>
              <a:t>The UN General Assembly resolves that the refugees wishing to return to their homes and live at peace with their neighbors should be permitted to do so at the earliest practicable date, and that compensation should be paid for the property of those choosing not to return and for the loss of or damage to property which, under the principles of international law and in equity, should be made good by the Governments or authorities responsible</a:t>
            </a:r>
            <a:r>
              <a:rPr lang="ja-JP" altLang="en-US" sz="2000" dirty="0">
                <a:latin typeface="Calibri" charset="0"/>
                <a:ea typeface="ヒラギノ角ゴ Pro W3" charset="0"/>
              </a:rPr>
              <a:t>”</a:t>
            </a:r>
            <a:endParaRPr lang="en-US" sz="2000" dirty="0">
              <a:latin typeface="Calibri" charset="0"/>
              <a:ea typeface="ヒラギノ角ゴ Pro W3" charset="0"/>
            </a:endParaRPr>
          </a:p>
          <a:p>
            <a:pPr eaLnBrk="1" hangingPunct="1"/>
            <a:r>
              <a:rPr lang="en-US" sz="2400" dirty="0">
                <a:latin typeface="Calibri" charset="0"/>
                <a:ea typeface="ヒラギノ角ゴ Pro W3" charset="0"/>
                <a:cs typeface="ヒラギノ角ゴ Pro W3" charset="0"/>
              </a:rPr>
              <a:t>Jewish </a:t>
            </a:r>
            <a:r>
              <a:rPr lang="ja-JP" altLang="en-US" sz="2400" dirty="0">
                <a:latin typeface="Calibri" charset="0"/>
                <a:ea typeface="ヒラギノ角ゴ Pro W3" charset="0"/>
                <a:cs typeface="ヒラギノ角ゴ Pro W3" charset="0"/>
              </a:rPr>
              <a:t>“</a:t>
            </a:r>
            <a:r>
              <a:rPr lang="en-US" sz="2400" dirty="0">
                <a:latin typeface="Calibri" charset="0"/>
                <a:ea typeface="ヒラギノ角ゴ Pro W3" charset="0"/>
                <a:cs typeface="ヒラギノ角ゴ Pro W3" charset="0"/>
              </a:rPr>
              <a:t>Right to Return</a:t>
            </a:r>
            <a:r>
              <a:rPr lang="ja-JP" altLang="en-US" sz="2400" dirty="0">
                <a:latin typeface="Calibri" charset="0"/>
                <a:ea typeface="ヒラギノ角ゴ Pro W3" charset="0"/>
                <a:cs typeface="ヒラギノ角ゴ Pro W3" charset="0"/>
              </a:rPr>
              <a:t>”</a:t>
            </a:r>
            <a:r>
              <a:rPr lang="en-US" sz="2400" dirty="0">
                <a:latin typeface="Calibri" charset="0"/>
                <a:ea typeface="ヒラギノ角ゴ Pro W3" charset="0"/>
                <a:cs typeface="ヒラギノ角ゴ Pro W3" charset="0"/>
              </a:rPr>
              <a:t>:</a:t>
            </a:r>
          </a:p>
          <a:p>
            <a:pPr lvl="1" eaLnBrk="1" hangingPunct="1"/>
            <a:endParaRPr lang="en-US" sz="2000" dirty="0">
              <a:latin typeface="Calibri" charset="0"/>
              <a:ea typeface="ヒラギノ角ゴ Pro W3" charset="0"/>
            </a:endParaRPr>
          </a:p>
        </p:txBody>
      </p:sp>
    </p:spTree>
    <p:extLst>
      <p:ext uri="{BB962C8B-B14F-4D97-AF65-F5344CB8AC3E}">
        <p14:creationId xmlns:p14="http://schemas.microsoft.com/office/powerpoint/2010/main" val="254903331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en-US" dirty="0" smtClean="0">
                <a:latin typeface="Calibri" charset="0"/>
                <a:ea typeface="ヒラギノ角ゴ Pro W3" charset="0"/>
                <a:cs typeface="ヒラギノ角ゴ Pro W3" charset="0"/>
              </a:rPr>
              <a:t>1948: Two </a:t>
            </a:r>
            <a:r>
              <a:rPr lang="ja-JP" altLang="en-US" dirty="0">
                <a:latin typeface="Calibri" charset="0"/>
                <a:ea typeface="ヒラギノ角ゴ Pro W3" charset="0"/>
                <a:cs typeface="ヒラギノ角ゴ Pro W3" charset="0"/>
              </a:rPr>
              <a:t>“</a:t>
            </a:r>
            <a:r>
              <a:rPr lang="en-US" dirty="0">
                <a:latin typeface="Calibri" charset="0"/>
                <a:ea typeface="ヒラギノ角ゴ Pro W3" charset="0"/>
                <a:cs typeface="ヒラギノ角ゴ Pro W3" charset="0"/>
              </a:rPr>
              <a:t>Rights to Return</a:t>
            </a:r>
            <a:r>
              <a:rPr lang="ja-JP" altLang="en-US" dirty="0">
                <a:latin typeface="Calibri" charset="0"/>
                <a:ea typeface="ヒラギノ角ゴ Pro W3" charset="0"/>
                <a:cs typeface="ヒラギノ角ゴ Pro W3" charset="0"/>
              </a:rPr>
              <a:t>”</a:t>
            </a:r>
            <a:endParaRPr lang="en-US" dirty="0">
              <a:latin typeface="Calibri" charset="0"/>
              <a:ea typeface="ヒラギノ角ゴ Pro W3" charset="0"/>
              <a:cs typeface="ヒラギノ角ゴ Pro W3" charset="0"/>
            </a:endParaRPr>
          </a:p>
        </p:txBody>
      </p:sp>
      <p:sp>
        <p:nvSpPr>
          <p:cNvPr id="49155" name="Content Placeholder 2"/>
          <p:cNvSpPr>
            <a:spLocks noGrp="1"/>
          </p:cNvSpPr>
          <p:nvPr>
            <p:ph idx="1"/>
          </p:nvPr>
        </p:nvSpPr>
        <p:spPr/>
        <p:txBody>
          <a:bodyPr/>
          <a:lstStyle/>
          <a:p>
            <a:pPr eaLnBrk="1" hangingPunct="1"/>
            <a:r>
              <a:rPr lang="en-US" sz="2400">
                <a:latin typeface="Calibri" charset="0"/>
                <a:ea typeface="ヒラギノ角ゴ Pro W3" charset="0"/>
                <a:cs typeface="ヒラギノ角ゴ Pro W3" charset="0"/>
              </a:rPr>
              <a:t>UN Resolution 194 (December 1948):</a:t>
            </a:r>
          </a:p>
          <a:p>
            <a:pPr lvl="1" eaLnBrk="1" hangingPunct="1"/>
            <a:r>
              <a:rPr lang="ja-JP" altLang="en-US" sz="2000">
                <a:latin typeface="Calibri" charset="0"/>
                <a:ea typeface="ヒラギノ角ゴ Pro W3" charset="0"/>
              </a:rPr>
              <a:t>“</a:t>
            </a:r>
            <a:r>
              <a:rPr lang="en-US" sz="2000">
                <a:latin typeface="Calibri" charset="0"/>
                <a:ea typeface="ヒラギノ角ゴ Pro W3" charset="0"/>
              </a:rPr>
              <a:t>The UN General Assembly resolves that the refugees wishing to return to their homes and live at peace with their neighbors should be permitted to do so at the earliest practicable date, and that compensation should be paid for the property of those choosing not to return and for the loss of or damage to property which, under the principles of international law and in equity, should be made good by the Governments or authorities responsible</a:t>
            </a:r>
            <a:r>
              <a:rPr lang="ja-JP" altLang="en-US" sz="2000">
                <a:latin typeface="Calibri" charset="0"/>
                <a:ea typeface="ヒラギノ角ゴ Pro W3" charset="0"/>
              </a:rPr>
              <a:t>”</a:t>
            </a:r>
            <a:endParaRPr lang="en-US" sz="2000">
              <a:latin typeface="Calibri" charset="0"/>
              <a:ea typeface="ヒラギノ角ゴ Pro W3" charset="0"/>
            </a:endParaRPr>
          </a:p>
          <a:p>
            <a:pPr eaLnBrk="1" hangingPunct="1"/>
            <a:r>
              <a:rPr lang="en-US" sz="2400">
                <a:latin typeface="Calibri" charset="0"/>
                <a:ea typeface="ヒラギノ角ゴ Pro W3" charset="0"/>
                <a:cs typeface="ヒラギノ角ゴ Pro W3" charset="0"/>
              </a:rPr>
              <a:t>Jewish </a:t>
            </a:r>
            <a:r>
              <a:rPr lang="ja-JP" altLang="en-US" sz="2400">
                <a:latin typeface="Calibri" charset="0"/>
                <a:ea typeface="ヒラギノ角ゴ Pro W3" charset="0"/>
                <a:cs typeface="ヒラギノ角ゴ Pro W3" charset="0"/>
              </a:rPr>
              <a:t>“</a:t>
            </a:r>
            <a:r>
              <a:rPr lang="en-US" sz="2400">
                <a:latin typeface="Calibri" charset="0"/>
                <a:ea typeface="ヒラギノ角ゴ Pro W3" charset="0"/>
                <a:cs typeface="ヒラギノ角ゴ Pro W3" charset="0"/>
              </a:rPr>
              <a:t>Right to Return</a:t>
            </a:r>
            <a:r>
              <a:rPr lang="ja-JP" altLang="en-US" sz="2400">
                <a:latin typeface="Calibri" charset="0"/>
                <a:ea typeface="ヒラギノ角ゴ Pro W3" charset="0"/>
                <a:cs typeface="ヒラギノ角ゴ Pro W3" charset="0"/>
              </a:rPr>
              <a:t>”</a:t>
            </a:r>
            <a:r>
              <a:rPr lang="en-US" sz="2400">
                <a:latin typeface="Calibri" charset="0"/>
                <a:ea typeface="ヒラギノ角ゴ Pro W3" charset="0"/>
                <a:cs typeface="ヒラギノ角ゴ Pro W3" charset="0"/>
              </a:rPr>
              <a:t>:</a:t>
            </a:r>
          </a:p>
          <a:p>
            <a:pPr lvl="1" eaLnBrk="1" hangingPunct="1"/>
            <a:r>
              <a:rPr lang="ja-JP" altLang="en-US" sz="2000">
                <a:latin typeface="Calibri" charset="0"/>
                <a:ea typeface="ヒラギノ角ゴ Pro W3" charset="0"/>
              </a:rPr>
              <a:t>“</a:t>
            </a:r>
            <a:r>
              <a:rPr lang="en-US" sz="2000">
                <a:latin typeface="Calibri" charset="0"/>
                <a:ea typeface="ヒラギノ角ゴ Pro W3" charset="0"/>
              </a:rPr>
              <a:t>the State of Israel will be open for Jewish immigration and for the ingathering of the exiles...</a:t>
            </a:r>
            <a:r>
              <a:rPr lang="ja-JP" altLang="en-US" sz="2000">
                <a:latin typeface="Calibri" charset="0"/>
                <a:ea typeface="ヒラギノ角ゴ Pro W3" charset="0"/>
              </a:rPr>
              <a:t>”</a:t>
            </a:r>
            <a:endParaRPr lang="en-US" sz="2000">
              <a:latin typeface="Calibri" charset="0"/>
              <a:ea typeface="ヒラギノ角ゴ Pro W3" charset="0"/>
            </a:endParaRPr>
          </a:p>
          <a:p>
            <a:pPr lvl="1" eaLnBrk="1" hangingPunct="1"/>
            <a:endParaRPr lang="en-US" sz="2000">
              <a:latin typeface="Calibri" charset="0"/>
              <a:ea typeface="ヒラギノ角ゴ Pro W3" charset="0"/>
            </a:endParaRPr>
          </a:p>
        </p:txBody>
      </p:sp>
    </p:spTree>
    <p:extLst>
      <p:ext uri="{BB962C8B-B14F-4D97-AF65-F5344CB8AC3E}">
        <p14:creationId xmlns:p14="http://schemas.microsoft.com/office/powerpoint/2010/main" val="297580590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5105400" y="274638"/>
            <a:ext cx="3581400" cy="4373562"/>
          </a:xfrm>
        </p:spPr>
        <p:txBody>
          <a:bodyPr/>
          <a:lstStyle/>
          <a:p>
            <a:pPr eaLnBrk="1" hangingPunct="1"/>
            <a:r>
              <a:rPr lang="en-US">
                <a:latin typeface="Calibri" charset="0"/>
                <a:ea typeface="ヒラギノ角ゴ Pro W3" charset="0"/>
                <a:cs typeface="ヒラギノ角ゴ Pro W3" charset="0"/>
              </a:rPr>
              <a:t>Population Movements (1948-1951)</a:t>
            </a:r>
          </a:p>
        </p:txBody>
      </p:sp>
      <p:sp>
        <p:nvSpPr>
          <p:cNvPr id="35843" name="Content Placeholder 2"/>
          <p:cNvSpPr>
            <a:spLocks noGrp="1"/>
          </p:cNvSpPr>
          <p:nvPr>
            <p:ph idx="1"/>
          </p:nvPr>
        </p:nvSpPr>
        <p:spPr/>
        <p:txBody>
          <a:bodyPr/>
          <a:lstStyle/>
          <a:p>
            <a:pPr eaLnBrk="1" hangingPunct="1"/>
            <a:endParaRPr lang="en-US">
              <a:latin typeface="Calibri" charset="0"/>
              <a:ea typeface="ヒラギノ角ゴ Pro W3" charset="0"/>
              <a:cs typeface="ヒラギノ角ゴ Pro W3" charset="0"/>
            </a:endParaRPr>
          </a:p>
        </p:txBody>
      </p:sp>
      <p:pic>
        <p:nvPicPr>
          <p:cNvPr id="3584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
            <a:ext cx="4533900"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82969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274638"/>
            <a:ext cx="3048000" cy="2773362"/>
          </a:xfrm>
        </p:spPr>
        <p:txBody>
          <a:bodyPr/>
          <a:lstStyle/>
          <a:p>
            <a:pPr eaLnBrk="1" hangingPunct="1"/>
            <a:r>
              <a:rPr lang="en-US">
                <a:latin typeface="Calibri" charset="0"/>
                <a:ea typeface="ヒラギノ角ゴ Pro W3" charset="0"/>
                <a:cs typeface="ヒラギノ角ゴ Pro W3" charset="0"/>
              </a:rPr>
              <a:t>Palestinian Refugee Camps</a:t>
            </a:r>
          </a:p>
        </p:txBody>
      </p:sp>
      <p:pic>
        <p:nvPicPr>
          <p:cNvPr id="3686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52400"/>
            <a:ext cx="5145088"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10207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smtClean="0">
                <a:ea typeface="ヒラギノ角ゴ Pro W3" pitchFamily="-112" charset="-128"/>
              </a:rPr>
              <a:t>Key Moments in the Historical Geography of Israel and Palestine</a:t>
            </a:r>
          </a:p>
        </p:txBody>
      </p:sp>
      <p:sp>
        <p:nvSpPr>
          <p:cNvPr id="38915" name="Content Placeholder 2"/>
          <p:cNvSpPr>
            <a:spLocks noGrp="1"/>
          </p:cNvSpPr>
          <p:nvPr>
            <p:ph idx="1"/>
          </p:nvPr>
        </p:nvSpPr>
        <p:spPr>
          <a:xfrm>
            <a:off x="457200" y="1600200"/>
            <a:ext cx="8229600" cy="5257800"/>
          </a:xfrm>
        </p:spPr>
        <p:txBody>
          <a:bodyPr/>
          <a:lstStyle/>
          <a:p>
            <a:pPr eaLnBrk="1" hangingPunct="1"/>
            <a:r>
              <a:rPr lang="en-US" sz="1800" dirty="0">
                <a:latin typeface="Franklin Gothic Book" charset="0"/>
                <a:ea typeface="ヒラギノ角ゴ Pro W3" charset="0"/>
                <a:cs typeface="ヒラギノ角ゴ Pro W3" charset="0"/>
              </a:rPr>
              <a:t>1030 BCE – 722 BCE: Kingdom of Israel (David and Solomon)</a:t>
            </a:r>
          </a:p>
          <a:p>
            <a:pPr eaLnBrk="1" hangingPunct="1"/>
            <a:r>
              <a:rPr lang="en-US" sz="1800" dirty="0">
                <a:latin typeface="Franklin Gothic Book" charset="0"/>
                <a:ea typeface="ヒラギノ角ゴ Pro W3" charset="0"/>
                <a:cs typeface="ヒラギノ角ゴ Pro W3" charset="0"/>
              </a:rPr>
              <a:t>700 BCE – 1516: Under the rule of several empires for hundreds of years thereafter (Persian, Hellenistic, Roman, Islamic)</a:t>
            </a:r>
          </a:p>
          <a:p>
            <a:pPr eaLnBrk="1" hangingPunct="1"/>
            <a:r>
              <a:rPr lang="en-US" sz="1800" dirty="0">
                <a:latin typeface="Franklin Gothic Book" charset="0"/>
                <a:ea typeface="ヒラギノ角ゴ Pro W3" charset="0"/>
                <a:cs typeface="ヒラギノ角ゴ Pro W3" charset="0"/>
              </a:rPr>
              <a:t>1516-1917: Ottoman Rule</a:t>
            </a:r>
          </a:p>
          <a:p>
            <a:pPr eaLnBrk="1" hangingPunct="1"/>
            <a:r>
              <a:rPr lang="en-US" sz="1800" dirty="0">
                <a:latin typeface="Franklin Gothic Book" charset="0"/>
                <a:ea typeface="ヒラギノ角ゴ Pro W3" charset="0"/>
                <a:cs typeface="ヒラギノ角ゴ Pro W3" charset="0"/>
              </a:rPr>
              <a:t>1880s: Zionist Movement begins</a:t>
            </a:r>
          </a:p>
          <a:p>
            <a:pPr eaLnBrk="1" hangingPunct="1"/>
            <a:r>
              <a:rPr lang="en-US" sz="1800" dirty="0">
                <a:latin typeface="Franklin Gothic Book" charset="0"/>
                <a:ea typeface="ヒラギノ角ゴ Pro W3" charset="0"/>
                <a:cs typeface="ヒラギノ角ゴ Pro W3" charset="0"/>
              </a:rPr>
              <a:t>1916: Sykes-Picot Agreement</a:t>
            </a:r>
          </a:p>
          <a:p>
            <a:pPr eaLnBrk="1" hangingPunct="1"/>
            <a:r>
              <a:rPr lang="en-US" sz="1800" dirty="0">
                <a:solidFill>
                  <a:srgbClr val="FFFF00"/>
                </a:solidFill>
                <a:latin typeface="Franklin Gothic Book" charset="0"/>
                <a:ea typeface="ヒラギノ角ゴ Pro W3" charset="0"/>
                <a:cs typeface="ヒラギノ角ゴ Pro W3" charset="0"/>
              </a:rPr>
              <a:t>1917: Balfour Declaration</a:t>
            </a:r>
          </a:p>
          <a:p>
            <a:pPr eaLnBrk="1" hangingPunct="1"/>
            <a:r>
              <a:rPr lang="en-US" sz="1800" dirty="0">
                <a:latin typeface="Franklin Gothic Book" charset="0"/>
                <a:ea typeface="ヒラギノ角ゴ Pro W3" charset="0"/>
                <a:cs typeface="ヒラギノ角ゴ Pro W3" charset="0"/>
              </a:rPr>
              <a:t>1920: British Mandate rule begins</a:t>
            </a:r>
          </a:p>
          <a:p>
            <a:pPr eaLnBrk="1" hangingPunct="1"/>
            <a:r>
              <a:rPr lang="en-US" sz="1800" dirty="0">
                <a:latin typeface="Franklin Gothic Book" charset="0"/>
                <a:ea typeface="ヒラギノ角ゴ Pro W3" charset="0"/>
                <a:cs typeface="ヒラギノ角ゴ Pro W3" charset="0"/>
              </a:rPr>
              <a:t>1942-1945: Nazi Holocaust </a:t>
            </a:r>
          </a:p>
          <a:p>
            <a:pPr eaLnBrk="1" hangingPunct="1"/>
            <a:r>
              <a:rPr lang="en-US" sz="1800" dirty="0">
                <a:latin typeface="Franklin Gothic Book" charset="0"/>
                <a:ea typeface="ヒラギノ角ゴ Pro W3" charset="0"/>
                <a:cs typeface="ヒラギノ角ゴ Pro W3" charset="0"/>
              </a:rPr>
              <a:t>1947: UN partition plan</a:t>
            </a:r>
          </a:p>
          <a:p>
            <a:pPr eaLnBrk="1" hangingPunct="1"/>
            <a:r>
              <a:rPr lang="en-US" sz="2800" b="1" i="1" dirty="0">
                <a:solidFill>
                  <a:srgbClr val="FFFF00"/>
                </a:solidFill>
                <a:latin typeface="Franklin Gothic Book" charset="0"/>
                <a:ea typeface="ヒラギノ角ゴ Pro W3" charset="0"/>
                <a:cs typeface="ヒラギノ角ゴ Pro W3" charset="0"/>
              </a:rPr>
              <a:t>1948: </a:t>
            </a:r>
            <a:r>
              <a:rPr lang="en-US" sz="2800" b="1" i="1" dirty="0" smtClean="0">
                <a:solidFill>
                  <a:srgbClr val="FFFF00"/>
                </a:solidFill>
                <a:latin typeface="Franklin Gothic Book" charset="0"/>
                <a:ea typeface="ヒラギノ角ゴ Pro W3" charset="0"/>
                <a:cs typeface="ヒラギノ角ゴ Pro W3" charset="0"/>
              </a:rPr>
              <a:t>Birth of Israel </a:t>
            </a:r>
            <a:r>
              <a:rPr lang="en-US" sz="2800" b="1" i="1" dirty="0">
                <a:solidFill>
                  <a:srgbClr val="FFFF00"/>
                </a:solidFill>
                <a:latin typeface="Franklin Gothic Book" charset="0"/>
                <a:ea typeface="ヒラギノ角ゴ Pro W3" charset="0"/>
                <a:cs typeface="ヒラギノ角ゴ Pro W3" charset="0"/>
              </a:rPr>
              <a:t>or The </a:t>
            </a:r>
            <a:r>
              <a:rPr lang="en-US" sz="2800" b="1" i="1" dirty="0" err="1">
                <a:solidFill>
                  <a:srgbClr val="FFFF00"/>
                </a:solidFill>
                <a:latin typeface="Franklin Gothic Book" charset="0"/>
                <a:ea typeface="ヒラギノ角ゴ Pro W3" charset="0"/>
                <a:cs typeface="ヒラギノ角ゴ Pro W3" charset="0"/>
              </a:rPr>
              <a:t>Naqba</a:t>
            </a:r>
            <a:r>
              <a:rPr lang="en-US" sz="2800" b="1" i="1" dirty="0">
                <a:solidFill>
                  <a:srgbClr val="FFFF00"/>
                </a:solidFill>
                <a:latin typeface="Franklin Gothic Book" charset="0"/>
                <a:ea typeface="ヒラギノ角ゴ Pro W3" charset="0"/>
                <a:cs typeface="ヒラギノ角ゴ Pro W3" charset="0"/>
              </a:rPr>
              <a:t> (Catastrophe</a:t>
            </a:r>
            <a:r>
              <a:rPr lang="en-US" sz="2800" b="1" i="1" dirty="0" smtClean="0">
                <a:solidFill>
                  <a:srgbClr val="FFFF00"/>
                </a:solidFill>
                <a:latin typeface="Franklin Gothic Book" charset="0"/>
                <a:ea typeface="ヒラギノ角ゴ Pro W3" charset="0"/>
                <a:cs typeface="ヒラギノ角ゴ Pro W3" charset="0"/>
              </a:rPr>
              <a:t>)</a:t>
            </a:r>
          </a:p>
          <a:p>
            <a:pPr eaLnBrk="1" hangingPunct="1"/>
            <a:endParaRPr lang="en-US" sz="2800" b="1" i="1" dirty="0">
              <a:solidFill>
                <a:srgbClr val="FFFF00"/>
              </a:solidFill>
              <a:latin typeface="Franklin Gothic Book" charset="0"/>
              <a:ea typeface="ヒラギノ角ゴ Pro W3" charset="0"/>
              <a:cs typeface="ヒラギノ角ゴ Pro W3" charset="0"/>
            </a:endParaRPr>
          </a:p>
          <a:p>
            <a:pPr eaLnBrk="1" hangingPunct="1"/>
            <a:endParaRPr lang="en-US" sz="16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23730157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smtClean="0">
                <a:ea typeface="ヒラギノ角ゴ Pro W3" pitchFamily="-112" charset="-128"/>
              </a:rPr>
              <a:t>Key Moments in the Historical Geography of Israel and Palestine</a:t>
            </a:r>
          </a:p>
        </p:txBody>
      </p:sp>
      <p:sp>
        <p:nvSpPr>
          <p:cNvPr id="38915" name="Content Placeholder 2"/>
          <p:cNvSpPr>
            <a:spLocks noGrp="1"/>
          </p:cNvSpPr>
          <p:nvPr>
            <p:ph idx="1"/>
          </p:nvPr>
        </p:nvSpPr>
        <p:spPr>
          <a:xfrm>
            <a:off x="457200" y="1600200"/>
            <a:ext cx="8229600" cy="5257800"/>
          </a:xfrm>
        </p:spPr>
        <p:txBody>
          <a:bodyPr/>
          <a:lstStyle/>
          <a:p>
            <a:pPr eaLnBrk="1" hangingPunct="1"/>
            <a:r>
              <a:rPr lang="en-US" sz="1800" dirty="0">
                <a:latin typeface="Franklin Gothic Book" charset="0"/>
                <a:ea typeface="ヒラギノ角ゴ Pro W3" charset="0"/>
                <a:cs typeface="ヒラギノ角ゴ Pro W3" charset="0"/>
              </a:rPr>
              <a:t>1030 BCE – 722 BCE: Kingdom of Israel (David and Solomon)</a:t>
            </a:r>
          </a:p>
          <a:p>
            <a:pPr eaLnBrk="1" hangingPunct="1"/>
            <a:r>
              <a:rPr lang="en-US" sz="1800" dirty="0">
                <a:latin typeface="Franklin Gothic Book" charset="0"/>
                <a:ea typeface="ヒラギノ角ゴ Pro W3" charset="0"/>
                <a:cs typeface="ヒラギノ角ゴ Pro W3" charset="0"/>
              </a:rPr>
              <a:t>700 BCE – 1516: Under the rule of several empires for hundreds of years thereafter (Persian, Hellenistic, Roman, Islamic)</a:t>
            </a:r>
          </a:p>
          <a:p>
            <a:pPr eaLnBrk="1" hangingPunct="1"/>
            <a:r>
              <a:rPr lang="en-US" sz="1800" dirty="0">
                <a:latin typeface="Franklin Gothic Book" charset="0"/>
                <a:ea typeface="ヒラギノ角ゴ Pro W3" charset="0"/>
                <a:cs typeface="ヒラギノ角ゴ Pro W3" charset="0"/>
              </a:rPr>
              <a:t>1516-1917: Ottoman Rule</a:t>
            </a:r>
          </a:p>
          <a:p>
            <a:pPr eaLnBrk="1" hangingPunct="1"/>
            <a:r>
              <a:rPr lang="en-US" sz="1800" dirty="0">
                <a:latin typeface="Franklin Gothic Book" charset="0"/>
                <a:ea typeface="ヒラギノ角ゴ Pro W3" charset="0"/>
                <a:cs typeface="ヒラギノ角ゴ Pro W3" charset="0"/>
              </a:rPr>
              <a:t>1880s: Zionist Movement begins</a:t>
            </a:r>
          </a:p>
          <a:p>
            <a:pPr eaLnBrk="1" hangingPunct="1"/>
            <a:r>
              <a:rPr lang="en-US" sz="1800" dirty="0">
                <a:latin typeface="Franklin Gothic Book" charset="0"/>
                <a:ea typeface="ヒラギノ角ゴ Pro W3" charset="0"/>
                <a:cs typeface="ヒラギノ角ゴ Pro W3" charset="0"/>
              </a:rPr>
              <a:t>1916: Sykes-Picot Agreement</a:t>
            </a:r>
          </a:p>
          <a:p>
            <a:pPr eaLnBrk="1" hangingPunct="1"/>
            <a:r>
              <a:rPr lang="en-US" sz="1800" dirty="0">
                <a:solidFill>
                  <a:srgbClr val="FFFF00"/>
                </a:solidFill>
                <a:latin typeface="Franklin Gothic Book" charset="0"/>
                <a:ea typeface="ヒラギノ角ゴ Pro W3" charset="0"/>
                <a:cs typeface="ヒラギノ角ゴ Pro W3" charset="0"/>
              </a:rPr>
              <a:t>1917: Balfour Declaration</a:t>
            </a:r>
          </a:p>
          <a:p>
            <a:pPr eaLnBrk="1" hangingPunct="1"/>
            <a:r>
              <a:rPr lang="en-US" sz="1800" dirty="0">
                <a:latin typeface="Franklin Gothic Book" charset="0"/>
                <a:ea typeface="ヒラギノ角ゴ Pro W3" charset="0"/>
                <a:cs typeface="ヒラギノ角ゴ Pro W3" charset="0"/>
              </a:rPr>
              <a:t>1920: British Mandate rule begins</a:t>
            </a:r>
          </a:p>
          <a:p>
            <a:pPr eaLnBrk="1" hangingPunct="1"/>
            <a:r>
              <a:rPr lang="en-US" sz="1800" dirty="0">
                <a:latin typeface="Franklin Gothic Book" charset="0"/>
                <a:ea typeface="ヒラギノ角ゴ Pro W3" charset="0"/>
                <a:cs typeface="ヒラギノ角ゴ Pro W3" charset="0"/>
              </a:rPr>
              <a:t>1942-1945: Nazi Holocaust </a:t>
            </a:r>
          </a:p>
          <a:p>
            <a:pPr eaLnBrk="1" hangingPunct="1"/>
            <a:r>
              <a:rPr lang="en-US" sz="1800" dirty="0">
                <a:latin typeface="Franklin Gothic Book" charset="0"/>
                <a:ea typeface="ヒラギノ角ゴ Pro W3" charset="0"/>
                <a:cs typeface="ヒラギノ角ゴ Pro W3" charset="0"/>
              </a:rPr>
              <a:t>1947: UN partition plan</a:t>
            </a:r>
          </a:p>
          <a:p>
            <a:pPr eaLnBrk="1" hangingPunct="1"/>
            <a:r>
              <a:rPr lang="en-US" sz="2800" b="1" i="1" dirty="0">
                <a:solidFill>
                  <a:srgbClr val="FFFF00"/>
                </a:solidFill>
                <a:latin typeface="Franklin Gothic Book" charset="0"/>
                <a:ea typeface="ヒラギノ角ゴ Pro W3" charset="0"/>
                <a:cs typeface="ヒラギノ角ゴ Pro W3" charset="0"/>
              </a:rPr>
              <a:t>1948: </a:t>
            </a:r>
            <a:r>
              <a:rPr lang="en-US" sz="2800" b="1" i="1" dirty="0" smtClean="0">
                <a:solidFill>
                  <a:srgbClr val="FFFF00"/>
                </a:solidFill>
                <a:latin typeface="Franklin Gothic Book" charset="0"/>
                <a:ea typeface="ヒラギノ角ゴ Pro W3" charset="0"/>
                <a:cs typeface="ヒラギノ角ゴ Pro W3" charset="0"/>
              </a:rPr>
              <a:t>Birth of Israel </a:t>
            </a:r>
            <a:r>
              <a:rPr lang="en-US" sz="2800" b="1" i="1" dirty="0">
                <a:solidFill>
                  <a:srgbClr val="FFFF00"/>
                </a:solidFill>
                <a:latin typeface="Franklin Gothic Book" charset="0"/>
                <a:ea typeface="ヒラギノ角ゴ Pro W3" charset="0"/>
                <a:cs typeface="ヒラギノ角ゴ Pro W3" charset="0"/>
              </a:rPr>
              <a:t>or The </a:t>
            </a:r>
            <a:r>
              <a:rPr lang="en-US" sz="2800" b="1" i="1" dirty="0" err="1">
                <a:solidFill>
                  <a:srgbClr val="FFFF00"/>
                </a:solidFill>
                <a:latin typeface="Franklin Gothic Book" charset="0"/>
                <a:ea typeface="ヒラギノ角ゴ Pro W3" charset="0"/>
                <a:cs typeface="ヒラギノ角ゴ Pro W3" charset="0"/>
              </a:rPr>
              <a:t>Naqba</a:t>
            </a:r>
            <a:r>
              <a:rPr lang="en-US" sz="2800" b="1" i="1" dirty="0">
                <a:solidFill>
                  <a:srgbClr val="FFFF00"/>
                </a:solidFill>
                <a:latin typeface="Franklin Gothic Book" charset="0"/>
                <a:ea typeface="ヒラギノ角ゴ Pro W3" charset="0"/>
                <a:cs typeface="ヒラギノ角ゴ Pro W3" charset="0"/>
              </a:rPr>
              <a:t> (Catastrophe</a:t>
            </a:r>
            <a:r>
              <a:rPr lang="en-US" sz="2800" b="1" i="1" dirty="0" smtClean="0">
                <a:solidFill>
                  <a:srgbClr val="FFFF00"/>
                </a:solidFill>
                <a:latin typeface="Franklin Gothic Book" charset="0"/>
                <a:ea typeface="ヒラギノ角ゴ Pro W3" charset="0"/>
                <a:cs typeface="ヒラギノ角ゴ Pro W3" charset="0"/>
              </a:rPr>
              <a:t>)</a:t>
            </a:r>
          </a:p>
          <a:p>
            <a:r>
              <a:rPr lang="en-US" sz="1800" dirty="0" smtClean="0">
                <a:latin typeface="Franklin Gothic Book" charset="0"/>
                <a:ea typeface="ヒラギノ角ゴ Pro W3" charset="0"/>
                <a:cs typeface="ヒラギノ角ゴ Pro W3" charset="0"/>
              </a:rPr>
              <a:t>1956: Suez Crisis</a:t>
            </a:r>
            <a:endParaRPr lang="en-US" sz="1800" dirty="0">
              <a:latin typeface="Franklin Gothic Book" charset="0"/>
              <a:ea typeface="ヒラギノ角ゴ Pro W3" charset="0"/>
              <a:cs typeface="ヒラギノ角ゴ Pro W3" charset="0"/>
            </a:endParaRPr>
          </a:p>
          <a:p>
            <a:pPr eaLnBrk="1" hangingPunct="1"/>
            <a:endParaRPr lang="en-US" sz="2800" b="1" i="1" dirty="0">
              <a:solidFill>
                <a:srgbClr val="FFFF00"/>
              </a:solidFill>
              <a:latin typeface="Franklin Gothic Book" charset="0"/>
              <a:ea typeface="ヒラギノ角ゴ Pro W3" charset="0"/>
              <a:cs typeface="ヒラギノ角ゴ Pro W3" charset="0"/>
            </a:endParaRPr>
          </a:p>
          <a:p>
            <a:pPr eaLnBrk="1" hangingPunct="1"/>
            <a:endParaRPr lang="en-US" sz="16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51127266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83366"/>
            <a:ext cx="8229600" cy="1143000"/>
          </a:xfrm>
        </p:spPr>
        <p:txBody>
          <a:bodyPr/>
          <a:lstStyle/>
          <a:p>
            <a:pPr eaLnBrk="1" hangingPunct="1"/>
            <a:r>
              <a:rPr lang="en-US" dirty="0">
                <a:latin typeface="Calibri" charset="0"/>
                <a:ea typeface="ヒラギノ角ゴ Pro W3" charset="0"/>
                <a:cs typeface="ヒラギノ角ゴ Pro W3" charset="0"/>
              </a:rPr>
              <a:t>1956 </a:t>
            </a:r>
            <a:r>
              <a:rPr lang="ja-JP" altLang="en-US" dirty="0">
                <a:latin typeface="Calibri" charset="0"/>
                <a:ea typeface="ヒラギノ角ゴ Pro W3" charset="0"/>
                <a:cs typeface="ヒラギノ角ゴ Pro W3" charset="0"/>
              </a:rPr>
              <a:t>“</a:t>
            </a:r>
            <a:r>
              <a:rPr lang="en-US" dirty="0">
                <a:latin typeface="Calibri" charset="0"/>
                <a:ea typeface="ヒラギノ角ゴ Pro W3" charset="0"/>
                <a:cs typeface="ヒラギノ角ゴ Pro W3" charset="0"/>
              </a:rPr>
              <a:t>Suez Crisis</a:t>
            </a:r>
            <a:r>
              <a:rPr lang="ja-JP" altLang="en-US" dirty="0">
                <a:latin typeface="Calibri" charset="0"/>
                <a:ea typeface="ヒラギノ角ゴ Pro W3" charset="0"/>
                <a:cs typeface="ヒラギノ角ゴ Pro W3" charset="0"/>
              </a:rPr>
              <a:t>”</a:t>
            </a:r>
            <a:endParaRPr lang="en-US" dirty="0">
              <a:latin typeface="Calibri" charset="0"/>
              <a:ea typeface="ヒラギノ角ゴ Pro W3" charset="0"/>
              <a:cs typeface="ヒラギノ角ゴ Pro W3" charset="0"/>
            </a:endParaRPr>
          </a:p>
        </p:txBody>
      </p:sp>
      <p:sp>
        <p:nvSpPr>
          <p:cNvPr id="18435" name="Content Placeholder 2"/>
          <p:cNvSpPr>
            <a:spLocks noGrp="1"/>
          </p:cNvSpPr>
          <p:nvPr>
            <p:ph idx="1"/>
          </p:nvPr>
        </p:nvSpPr>
        <p:spPr/>
        <p:txBody>
          <a:bodyPr/>
          <a:lstStyle/>
          <a:p>
            <a:pPr eaLnBrk="1" hangingPunct="1"/>
            <a:endParaRPr lang="en-US">
              <a:latin typeface="Calibri" charset="0"/>
              <a:ea typeface="ヒラギノ角ゴ Pro W3" charset="0"/>
              <a:cs typeface="ヒラギノ角ゴ Pro W3" charset="0"/>
            </a:endParaRPr>
          </a:p>
        </p:txBody>
      </p:sp>
      <p:pic>
        <p:nvPicPr>
          <p:cNvPr id="1843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647" y="1163377"/>
            <a:ext cx="7043570" cy="540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431862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smtClean="0">
                <a:ea typeface="ヒラギノ角ゴ Pro W3" pitchFamily="-112" charset="-128"/>
              </a:rPr>
              <a:t>Key Moments in the Historical Geography of Israel and Palestine</a:t>
            </a:r>
          </a:p>
        </p:txBody>
      </p:sp>
      <p:sp>
        <p:nvSpPr>
          <p:cNvPr id="38915" name="Content Placeholder 2"/>
          <p:cNvSpPr>
            <a:spLocks noGrp="1"/>
          </p:cNvSpPr>
          <p:nvPr>
            <p:ph idx="1"/>
          </p:nvPr>
        </p:nvSpPr>
        <p:spPr>
          <a:xfrm>
            <a:off x="457200" y="1600200"/>
            <a:ext cx="8229600" cy="5257800"/>
          </a:xfrm>
        </p:spPr>
        <p:txBody>
          <a:bodyPr/>
          <a:lstStyle/>
          <a:p>
            <a:pPr eaLnBrk="1" hangingPunct="1"/>
            <a:r>
              <a:rPr lang="en-US" sz="1800" dirty="0">
                <a:latin typeface="Franklin Gothic Book" charset="0"/>
                <a:ea typeface="ヒラギノ角ゴ Pro W3" charset="0"/>
                <a:cs typeface="ヒラギノ角ゴ Pro W3" charset="0"/>
              </a:rPr>
              <a:t>1030 BCE – 722 BCE: Kingdom of Israel (David and Solomon)</a:t>
            </a:r>
          </a:p>
          <a:p>
            <a:pPr eaLnBrk="1" hangingPunct="1"/>
            <a:r>
              <a:rPr lang="en-US" sz="1800" dirty="0">
                <a:latin typeface="Franklin Gothic Book" charset="0"/>
                <a:ea typeface="ヒラギノ角ゴ Pro W3" charset="0"/>
                <a:cs typeface="ヒラギノ角ゴ Pro W3" charset="0"/>
              </a:rPr>
              <a:t>700 BCE – 1516: Under the rule of several empires for hundreds of years thereafter (Persian, Hellenistic, Roman, Islamic)</a:t>
            </a:r>
          </a:p>
          <a:p>
            <a:pPr eaLnBrk="1" hangingPunct="1"/>
            <a:r>
              <a:rPr lang="en-US" sz="1800" dirty="0">
                <a:latin typeface="Franklin Gothic Book" charset="0"/>
                <a:ea typeface="ヒラギノ角ゴ Pro W3" charset="0"/>
                <a:cs typeface="ヒラギノ角ゴ Pro W3" charset="0"/>
              </a:rPr>
              <a:t>1516-1917: Ottoman Rule</a:t>
            </a:r>
          </a:p>
          <a:p>
            <a:pPr eaLnBrk="1" hangingPunct="1"/>
            <a:r>
              <a:rPr lang="en-US" sz="1800" dirty="0">
                <a:latin typeface="Franklin Gothic Book" charset="0"/>
                <a:ea typeface="ヒラギノ角ゴ Pro W3" charset="0"/>
                <a:cs typeface="ヒラギノ角ゴ Pro W3" charset="0"/>
              </a:rPr>
              <a:t>1880s: Zionist Movement begins</a:t>
            </a:r>
          </a:p>
          <a:p>
            <a:pPr eaLnBrk="1" hangingPunct="1"/>
            <a:r>
              <a:rPr lang="en-US" sz="1800" dirty="0">
                <a:latin typeface="Franklin Gothic Book" charset="0"/>
                <a:ea typeface="ヒラギノ角ゴ Pro W3" charset="0"/>
                <a:cs typeface="ヒラギノ角ゴ Pro W3" charset="0"/>
              </a:rPr>
              <a:t>1916: Sykes-Picot Agreement</a:t>
            </a:r>
          </a:p>
          <a:p>
            <a:pPr eaLnBrk="1" hangingPunct="1"/>
            <a:r>
              <a:rPr lang="en-US" sz="1800" dirty="0">
                <a:solidFill>
                  <a:srgbClr val="FFFF00"/>
                </a:solidFill>
                <a:latin typeface="Franklin Gothic Book" charset="0"/>
                <a:ea typeface="ヒラギノ角ゴ Pro W3" charset="0"/>
                <a:cs typeface="ヒラギノ角ゴ Pro W3" charset="0"/>
              </a:rPr>
              <a:t>1917: Balfour Declaration</a:t>
            </a:r>
          </a:p>
          <a:p>
            <a:pPr eaLnBrk="1" hangingPunct="1"/>
            <a:r>
              <a:rPr lang="en-US" sz="1800" dirty="0">
                <a:latin typeface="Franklin Gothic Book" charset="0"/>
                <a:ea typeface="ヒラギノ角ゴ Pro W3" charset="0"/>
                <a:cs typeface="ヒラギノ角ゴ Pro W3" charset="0"/>
              </a:rPr>
              <a:t>1920: British Mandate rule begins</a:t>
            </a:r>
          </a:p>
          <a:p>
            <a:pPr eaLnBrk="1" hangingPunct="1"/>
            <a:r>
              <a:rPr lang="en-US" sz="1800" dirty="0">
                <a:latin typeface="Franklin Gothic Book" charset="0"/>
                <a:ea typeface="ヒラギノ角ゴ Pro W3" charset="0"/>
                <a:cs typeface="ヒラギノ角ゴ Pro W3" charset="0"/>
              </a:rPr>
              <a:t>1942-1945: Nazi Holocaust </a:t>
            </a:r>
          </a:p>
          <a:p>
            <a:pPr eaLnBrk="1" hangingPunct="1"/>
            <a:r>
              <a:rPr lang="en-US" sz="1800" dirty="0">
                <a:latin typeface="Franklin Gothic Book" charset="0"/>
                <a:ea typeface="ヒラギノ角ゴ Pro W3" charset="0"/>
                <a:cs typeface="ヒラギノ角ゴ Pro W3" charset="0"/>
              </a:rPr>
              <a:t>1947: UN partition plan</a:t>
            </a:r>
          </a:p>
          <a:p>
            <a:pPr eaLnBrk="1" hangingPunct="1"/>
            <a:r>
              <a:rPr lang="en-US" sz="2800" b="1" i="1" dirty="0">
                <a:solidFill>
                  <a:srgbClr val="FFFF00"/>
                </a:solidFill>
                <a:latin typeface="Franklin Gothic Book" charset="0"/>
                <a:ea typeface="ヒラギノ角ゴ Pro W3" charset="0"/>
                <a:cs typeface="ヒラギノ角ゴ Pro W3" charset="0"/>
              </a:rPr>
              <a:t>1948: </a:t>
            </a:r>
            <a:r>
              <a:rPr lang="en-US" sz="2800" b="1" i="1" dirty="0" smtClean="0">
                <a:solidFill>
                  <a:srgbClr val="FFFF00"/>
                </a:solidFill>
                <a:latin typeface="Franklin Gothic Book" charset="0"/>
                <a:ea typeface="ヒラギノ角ゴ Pro W3" charset="0"/>
                <a:cs typeface="ヒラギノ角ゴ Pro W3" charset="0"/>
              </a:rPr>
              <a:t>Birth of Israel </a:t>
            </a:r>
            <a:r>
              <a:rPr lang="en-US" sz="2800" b="1" i="1" dirty="0">
                <a:solidFill>
                  <a:srgbClr val="FFFF00"/>
                </a:solidFill>
                <a:latin typeface="Franklin Gothic Book" charset="0"/>
                <a:ea typeface="ヒラギノ角ゴ Pro W3" charset="0"/>
                <a:cs typeface="ヒラギノ角ゴ Pro W3" charset="0"/>
              </a:rPr>
              <a:t>or The </a:t>
            </a:r>
            <a:r>
              <a:rPr lang="en-US" sz="2800" b="1" i="1" dirty="0" err="1">
                <a:solidFill>
                  <a:srgbClr val="FFFF00"/>
                </a:solidFill>
                <a:latin typeface="Franklin Gothic Book" charset="0"/>
                <a:ea typeface="ヒラギノ角ゴ Pro W3" charset="0"/>
                <a:cs typeface="ヒラギノ角ゴ Pro W3" charset="0"/>
              </a:rPr>
              <a:t>Naqba</a:t>
            </a:r>
            <a:r>
              <a:rPr lang="en-US" sz="2800" b="1" i="1" dirty="0">
                <a:solidFill>
                  <a:srgbClr val="FFFF00"/>
                </a:solidFill>
                <a:latin typeface="Franklin Gothic Book" charset="0"/>
                <a:ea typeface="ヒラギノ角ゴ Pro W3" charset="0"/>
                <a:cs typeface="ヒラギノ角ゴ Pro W3" charset="0"/>
              </a:rPr>
              <a:t> (Catastrophe</a:t>
            </a:r>
            <a:r>
              <a:rPr lang="en-US" sz="2800" b="1" i="1" dirty="0" smtClean="0">
                <a:solidFill>
                  <a:srgbClr val="FFFF00"/>
                </a:solidFill>
                <a:latin typeface="Franklin Gothic Book" charset="0"/>
                <a:ea typeface="ヒラギノ角ゴ Pro W3" charset="0"/>
                <a:cs typeface="ヒラギノ角ゴ Pro W3" charset="0"/>
              </a:rPr>
              <a:t>)</a:t>
            </a:r>
          </a:p>
          <a:p>
            <a:r>
              <a:rPr lang="en-US" sz="1800" dirty="0" smtClean="0">
                <a:latin typeface="Franklin Gothic Book" charset="0"/>
                <a:ea typeface="ヒラギノ角ゴ Pro W3" charset="0"/>
                <a:cs typeface="ヒラギノ角ゴ Pro W3" charset="0"/>
              </a:rPr>
              <a:t>1956: Suez Crisis</a:t>
            </a:r>
            <a:endParaRPr lang="en-US" sz="1800" dirty="0">
              <a:latin typeface="Franklin Gothic Book" charset="0"/>
              <a:ea typeface="ヒラギノ角ゴ Pro W3" charset="0"/>
              <a:cs typeface="ヒラギノ角ゴ Pro W3" charset="0"/>
            </a:endParaRPr>
          </a:p>
          <a:p>
            <a:pPr eaLnBrk="1" hangingPunct="1"/>
            <a:endParaRPr lang="en-US" sz="2800" b="1" i="1" dirty="0">
              <a:solidFill>
                <a:srgbClr val="FFFF00"/>
              </a:solidFill>
              <a:latin typeface="Franklin Gothic Book" charset="0"/>
              <a:ea typeface="ヒラギノ角ゴ Pro W3" charset="0"/>
              <a:cs typeface="ヒラギノ角ゴ Pro W3" charset="0"/>
            </a:endParaRPr>
          </a:p>
          <a:p>
            <a:pPr eaLnBrk="1" hangingPunct="1"/>
            <a:endParaRPr lang="en-US" sz="16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421619292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smtClean="0">
                <a:ea typeface="ヒラギノ角ゴ Pro W3" pitchFamily="-112" charset="-128"/>
              </a:rPr>
              <a:t>Key Moments in the Historical Geography of Israel and Palestine</a:t>
            </a:r>
          </a:p>
        </p:txBody>
      </p:sp>
      <p:sp>
        <p:nvSpPr>
          <p:cNvPr id="38915" name="Content Placeholder 2"/>
          <p:cNvSpPr>
            <a:spLocks noGrp="1"/>
          </p:cNvSpPr>
          <p:nvPr>
            <p:ph idx="1"/>
          </p:nvPr>
        </p:nvSpPr>
        <p:spPr>
          <a:xfrm>
            <a:off x="457200" y="1600200"/>
            <a:ext cx="8229600" cy="5257800"/>
          </a:xfrm>
        </p:spPr>
        <p:txBody>
          <a:bodyPr/>
          <a:lstStyle/>
          <a:p>
            <a:pPr eaLnBrk="1" hangingPunct="1"/>
            <a:r>
              <a:rPr lang="en-US" sz="1800" dirty="0">
                <a:latin typeface="Franklin Gothic Book" charset="0"/>
                <a:ea typeface="ヒラギノ角ゴ Pro W3" charset="0"/>
                <a:cs typeface="ヒラギノ角ゴ Pro W3" charset="0"/>
              </a:rPr>
              <a:t>1030 BCE – 722 BCE: Kingdom of Israel (David and Solomon)</a:t>
            </a:r>
          </a:p>
          <a:p>
            <a:pPr eaLnBrk="1" hangingPunct="1"/>
            <a:r>
              <a:rPr lang="en-US" sz="1800" dirty="0">
                <a:latin typeface="Franklin Gothic Book" charset="0"/>
                <a:ea typeface="ヒラギノ角ゴ Pro W3" charset="0"/>
                <a:cs typeface="ヒラギノ角ゴ Pro W3" charset="0"/>
              </a:rPr>
              <a:t>700 BCE – 1516: Under the rule of several empires for hundreds of years thereafter (Persian, Hellenistic, Roman, Islamic)</a:t>
            </a:r>
          </a:p>
          <a:p>
            <a:pPr eaLnBrk="1" hangingPunct="1"/>
            <a:r>
              <a:rPr lang="en-US" sz="1800" dirty="0">
                <a:latin typeface="Franklin Gothic Book" charset="0"/>
                <a:ea typeface="ヒラギノ角ゴ Pro W3" charset="0"/>
                <a:cs typeface="ヒラギノ角ゴ Pro W3" charset="0"/>
              </a:rPr>
              <a:t>1516-1917: Ottoman Rule</a:t>
            </a:r>
          </a:p>
          <a:p>
            <a:pPr eaLnBrk="1" hangingPunct="1"/>
            <a:r>
              <a:rPr lang="en-US" sz="1800" dirty="0">
                <a:latin typeface="Franklin Gothic Book" charset="0"/>
                <a:ea typeface="ヒラギノ角ゴ Pro W3" charset="0"/>
                <a:cs typeface="ヒラギノ角ゴ Pro W3" charset="0"/>
              </a:rPr>
              <a:t>1880s: Zionist Movement begins</a:t>
            </a:r>
          </a:p>
          <a:p>
            <a:pPr eaLnBrk="1" hangingPunct="1"/>
            <a:r>
              <a:rPr lang="en-US" sz="1800" dirty="0">
                <a:latin typeface="Franklin Gothic Book" charset="0"/>
                <a:ea typeface="ヒラギノ角ゴ Pro W3" charset="0"/>
                <a:cs typeface="ヒラギノ角ゴ Pro W3" charset="0"/>
              </a:rPr>
              <a:t>1916: Sykes-Picot Agreement</a:t>
            </a:r>
          </a:p>
          <a:p>
            <a:pPr eaLnBrk="1" hangingPunct="1"/>
            <a:r>
              <a:rPr lang="en-US" sz="1800" dirty="0">
                <a:solidFill>
                  <a:srgbClr val="FFFF00"/>
                </a:solidFill>
                <a:latin typeface="Franklin Gothic Book" charset="0"/>
                <a:ea typeface="ヒラギノ角ゴ Pro W3" charset="0"/>
                <a:cs typeface="ヒラギノ角ゴ Pro W3" charset="0"/>
              </a:rPr>
              <a:t>1917: Balfour Declaration</a:t>
            </a:r>
          </a:p>
          <a:p>
            <a:pPr eaLnBrk="1" hangingPunct="1"/>
            <a:r>
              <a:rPr lang="en-US" sz="1800" dirty="0">
                <a:latin typeface="Franklin Gothic Book" charset="0"/>
                <a:ea typeface="ヒラギノ角ゴ Pro W3" charset="0"/>
                <a:cs typeface="ヒラギノ角ゴ Pro W3" charset="0"/>
              </a:rPr>
              <a:t>1920: British Mandate rule begins</a:t>
            </a:r>
          </a:p>
          <a:p>
            <a:pPr eaLnBrk="1" hangingPunct="1"/>
            <a:r>
              <a:rPr lang="en-US" sz="1800" dirty="0">
                <a:latin typeface="Franklin Gothic Book" charset="0"/>
                <a:ea typeface="ヒラギノ角ゴ Pro W3" charset="0"/>
                <a:cs typeface="ヒラギノ角ゴ Pro W3" charset="0"/>
              </a:rPr>
              <a:t>1942-1945: Nazi Holocaust </a:t>
            </a:r>
          </a:p>
          <a:p>
            <a:pPr eaLnBrk="1" hangingPunct="1"/>
            <a:r>
              <a:rPr lang="en-US" sz="1800" dirty="0">
                <a:latin typeface="Franklin Gothic Book" charset="0"/>
                <a:ea typeface="ヒラギノ角ゴ Pro W3" charset="0"/>
                <a:cs typeface="ヒラギノ角ゴ Pro W3" charset="0"/>
              </a:rPr>
              <a:t>1947: UN partition plan</a:t>
            </a:r>
          </a:p>
          <a:p>
            <a:pPr eaLnBrk="1" hangingPunct="1"/>
            <a:r>
              <a:rPr lang="en-US" sz="2800" b="1" i="1" dirty="0">
                <a:solidFill>
                  <a:srgbClr val="FFFF00"/>
                </a:solidFill>
                <a:latin typeface="Franklin Gothic Book" charset="0"/>
                <a:ea typeface="ヒラギノ角ゴ Pro W3" charset="0"/>
                <a:cs typeface="ヒラギノ角ゴ Pro W3" charset="0"/>
              </a:rPr>
              <a:t>1948: </a:t>
            </a:r>
            <a:r>
              <a:rPr lang="en-US" sz="2800" b="1" i="1" dirty="0" smtClean="0">
                <a:solidFill>
                  <a:srgbClr val="FFFF00"/>
                </a:solidFill>
                <a:latin typeface="Franklin Gothic Book" charset="0"/>
                <a:ea typeface="ヒラギノ角ゴ Pro W3" charset="0"/>
                <a:cs typeface="ヒラギノ角ゴ Pro W3" charset="0"/>
              </a:rPr>
              <a:t>Birth of Israel </a:t>
            </a:r>
            <a:r>
              <a:rPr lang="en-US" sz="2800" b="1" i="1" dirty="0">
                <a:solidFill>
                  <a:srgbClr val="FFFF00"/>
                </a:solidFill>
                <a:latin typeface="Franklin Gothic Book" charset="0"/>
                <a:ea typeface="ヒラギノ角ゴ Pro W3" charset="0"/>
                <a:cs typeface="ヒラギノ角ゴ Pro W3" charset="0"/>
              </a:rPr>
              <a:t>or The </a:t>
            </a:r>
            <a:r>
              <a:rPr lang="en-US" sz="2800" b="1" i="1" dirty="0" err="1">
                <a:solidFill>
                  <a:srgbClr val="FFFF00"/>
                </a:solidFill>
                <a:latin typeface="Franklin Gothic Book" charset="0"/>
                <a:ea typeface="ヒラギノ角ゴ Pro W3" charset="0"/>
                <a:cs typeface="ヒラギノ角ゴ Pro W3" charset="0"/>
              </a:rPr>
              <a:t>Naqba</a:t>
            </a:r>
            <a:r>
              <a:rPr lang="en-US" sz="2800" b="1" i="1" dirty="0">
                <a:solidFill>
                  <a:srgbClr val="FFFF00"/>
                </a:solidFill>
                <a:latin typeface="Franklin Gothic Book" charset="0"/>
                <a:ea typeface="ヒラギノ角ゴ Pro W3" charset="0"/>
                <a:cs typeface="ヒラギノ角ゴ Pro W3" charset="0"/>
              </a:rPr>
              <a:t> (Catastrophe</a:t>
            </a:r>
            <a:r>
              <a:rPr lang="en-US" sz="2800" b="1" i="1" dirty="0" smtClean="0">
                <a:solidFill>
                  <a:srgbClr val="FFFF00"/>
                </a:solidFill>
                <a:latin typeface="Franklin Gothic Book" charset="0"/>
                <a:ea typeface="ヒラギノ角ゴ Pro W3" charset="0"/>
                <a:cs typeface="ヒラギノ角ゴ Pro W3" charset="0"/>
              </a:rPr>
              <a:t>)</a:t>
            </a:r>
          </a:p>
          <a:p>
            <a:r>
              <a:rPr lang="en-US" sz="1800" dirty="0" smtClean="0">
                <a:latin typeface="Franklin Gothic Book" charset="0"/>
                <a:ea typeface="ヒラギノ角ゴ Pro W3" charset="0"/>
                <a:cs typeface="ヒラギノ角ゴ Pro W3" charset="0"/>
              </a:rPr>
              <a:t>1956: Suez Crisis</a:t>
            </a:r>
          </a:p>
          <a:p>
            <a:r>
              <a:rPr lang="en-US" sz="1800" dirty="0" smtClean="0">
                <a:latin typeface="Franklin Gothic Book" charset="0"/>
                <a:ea typeface="ヒラギノ角ゴ Pro W3" charset="0"/>
                <a:cs typeface="ヒラギノ角ゴ Pro W3" charset="0"/>
              </a:rPr>
              <a:t>1964: Palestine Liberation Organization (PLO) is formed</a:t>
            </a:r>
            <a:endParaRPr lang="en-US" sz="1800" dirty="0">
              <a:latin typeface="Franklin Gothic Book" charset="0"/>
              <a:ea typeface="ヒラギノ角ゴ Pro W3" charset="0"/>
              <a:cs typeface="ヒラギノ角ゴ Pro W3" charset="0"/>
            </a:endParaRPr>
          </a:p>
          <a:p>
            <a:pPr eaLnBrk="1" hangingPunct="1"/>
            <a:endParaRPr lang="en-US" sz="2800" b="1" i="1" dirty="0">
              <a:solidFill>
                <a:srgbClr val="FFFF00"/>
              </a:solidFill>
              <a:latin typeface="Franklin Gothic Book" charset="0"/>
              <a:ea typeface="ヒラギノ角ゴ Pro W3" charset="0"/>
              <a:cs typeface="ヒラギノ角ゴ Pro W3" charset="0"/>
            </a:endParaRPr>
          </a:p>
          <a:p>
            <a:pPr eaLnBrk="1" hangingPunct="1"/>
            <a:endParaRPr lang="en-US" sz="16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336924256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Three Myths about Israel/Palestine Conflict</a:t>
            </a:r>
            <a:endParaRPr lang="en-US" dirty="0"/>
          </a:p>
        </p:txBody>
      </p:sp>
      <p:sp>
        <p:nvSpPr>
          <p:cNvPr id="2" name="Content Placeholder 1"/>
          <p:cNvSpPr>
            <a:spLocks noGrp="1"/>
          </p:cNvSpPr>
          <p:nvPr>
            <p:ph idx="1"/>
          </p:nvPr>
        </p:nvSpPr>
        <p:spPr/>
        <p:txBody>
          <a:bodyPr>
            <a:noAutofit/>
          </a:bodyPr>
          <a:lstStyle/>
          <a:p>
            <a:pPr marL="514350" indent="-514350">
              <a:buSzPct val="100000"/>
              <a:buFont typeface="+mj-ea"/>
              <a:buAutoNum type="circleNumDbPlain"/>
            </a:pPr>
            <a:r>
              <a:rPr lang="en-US" sz="2800" dirty="0"/>
              <a:t>“They’ve been fighting for hundreds of years</a:t>
            </a:r>
            <a:r>
              <a:rPr lang="en-US" sz="2800" dirty="0" smtClean="0"/>
              <a:t>”</a:t>
            </a:r>
          </a:p>
          <a:p>
            <a:pPr marL="914400" lvl="1" indent="-514350">
              <a:buSzPct val="100000"/>
              <a:buFont typeface="Wingdings" charset="2"/>
              <a:buChar char="§"/>
            </a:pPr>
            <a:endParaRPr lang="en-US" sz="2400" dirty="0" smtClean="0">
              <a:solidFill>
                <a:srgbClr val="FFFF00"/>
              </a:solidFill>
            </a:endParaRPr>
          </a:p>
          <a:p>
            <a:pPr marL="514350" indent="-514350">
              <a:buSzPct val="100000"/>
              <a:buFont typeface="+mj-ea"/>
              <a:buAutoNum type="circleNumDbPlain"/>
            </a:pPr>
            <a:endParaRPr lang="en-US" sz="2800" dirty="0"/>
          </a:p>
          <a:p>
            <a:pPr marL="514350" indent="-514350">
              <a:buSzPct val="100000"/>
              <a:buFont typeface="+mj-ea"/>
              <a:buAutoNum type="circleNumDbPlain"/>
            </a:pPr>
            <a:r>
              <a:rPr lang="en-US" sz="2800" dirty="0" smtClean="0"/>
              <a:t>“It’s complicated”</a:t>
            </a:r>
          </a:p>
          <a:p>
            <a:pPr marL="914400" lvl="1" indent="-514350">
              <a:buSzPct val="100000"/>
              <a:buFont typeface="Wingdings" charset="2"/>
              <a:buChar char="§"/>
            </a:pPr>
            <a:endParaRPr lang="en-US" sz="2400" dirty="0" smtClean="0">
              <a:solidFill>
                <a:srgbClr val="FFFF00"/>
              </a:solidFill>
            </a:endParaRPr>
          </a:p>
          <a:p>
            <a:pPr marL="914400" lvl="1" indent="-514350">
              <a:buSzPct val="100000"/>
              <a:buFont typeface="Wingdings" charset="2"/>
              <a:buChar char="§"/>
            </a:pPr>
            <a:endParaRPr lang="en-US" sz="2400" dirty="0" smtClean="0">
              <a:solidFill>
                <a:srgbClr val="FFFF00"/>
              </a:solidFill>
            </a:endParaRPr>
          </a:p>
          <a:p>
            <a:pPr marL="514350" indent="-514350">
              <a:buSzPct val="100000"/>
              <a:buFont typeface="+mj-ea"/>
              <a:buAutoNum type="circleNumDbPlain"/>
            </a:pPr>
            <a:endParaRPr lang="en-US" sz="2800" dirty="0" smtClean="0"/>
          </a:p>
          <a:p>
            <a:pPr marL="514350" indent="-514350">
              <a:buSzPct val="100000"/>
              <a:buFont typeface="+mj-ea"/>
              <a:buAutoNum type="circleNumDbPlain"/>
            </a:pPr>
            <a:r>
              <a:rPr lang="en-US" sz="2800" dirty="0" smtClean="0"/>
              <a:t>“It’s all about religion”</a:t>
            </a:r>
          </a:p>
          <a:p>
            <a:endParaRPr lang="en-US" sz="2800" dirty="0"/>
          </a:p>
        </p:txBody>
      </p:sp>
    </p:spTree>
    <p:extLst>
      <p:ext uri="{BB962C8B-B14F-4D97-AF65-F5344CB8AC3E}">
        <p14:creationId xmlns:p14="http://schemas.microsoft.com/office/powerpoint/2010/main" val="23875576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smtClean="0">
                <a:ea typeface="ヒラギノ角ゴ Pro W3" pitchFamily="-112" charset="-128"/>
              </a:rPr>
              <a:t>Key Moments in the Historical Geography of Israel and Palestine</a:t>
            </a:r>
          </a:p>
        </p:txBody>
      </p:sp>
      <p:sp>
        <p:nvSpPr>
          <p:cNvPr id="38915" name="Content Placeholder 2"/>
          <p:cNvSpPr>
            <a:spLocks noGrp="1"/>
          </p:cNvSpPr>
          <p:nvPr>
            <p:ph idx="1"/>
          </p:nvPr>
        </p:nvSpPr>
        <p:spPr>
          <a:xfrm>
            <a:off x="457200" y="1600200"/>
            <a:ext cx="8229600" cy="5257800"/>
          </a:xfrm>
        </p:spPr>
        <p:txBody>
          <a:bodyPr>
            <a:normAutofit/>
          </a:bodyPr>
          <a:lstStyle/>
          <a:p>
            <a:pPr eaLnBrk="1" hangingPunct="1"/>
            <a:r>
              <a:rPr lang="en-US" sz="1800" dirty="0">
                <a:latin typeface="Franklin Gothic Book" charset="0"/>
                <a:ea typeface="ヒラギノ角ゴ Pro W3" charset="0"/>
                <a:cs typeface="ヒラギノ角ゴ Pro W3" charset="0"/>
              </a:rPr>
              <a:t>1030 BCE – 722 BCE: Kingdom of Israel (David and Solomon)</a:t>
            </a:r>
          </a:p>
          <a:p>
            <a:pPr eaLnBrk="1" hangingPunct="1"/>
            <a:r>
              <a:rPr lang="en-US" sz="1800" dirty="0">
                <a:latin typeface="Franklin Gothic Book" charset="0"/>
                <a:ea typeface="ヒラギノ角ゴ Pro W3" charset="0"/>
                <a:cs typeface="ヒラギノ角ゴ Pro W3" charset="0"/>
              </a:rPr>
              <a:t>700 BCE – 1516: Under the rule of several empires for hundreds of years thereafter (Persian, Hellenistic, Roman, Islamic)</a:t>
            </a:r>
          </a:p>
          <a:p>
            <a:pPr eaLnBrk="1" hangingPunct="1"/>
            <a:r>
              <a:rPr lang="en-US" sz="1800" dirty="0">
                <a:latin typeface="Franklin Gothic Book" charset="0"/>
                <a:ea typeface="ヒラギノ角ゴ Pro W3" charset="0"/>
                <a:cs typeface="ヒラギノ角ゴ Pro W3" charset="0"/>
              </a:rPr>
              <a:t>1516-1917: Ottoman Rule</a:t>
            </a:r>
          </a:p>
          <a:p>
            <a:pPr eaLnBrk="1" hangingPunct="1"/>
            <a:r>
              <a:rPr lang="en-US" sz="1800" dirty="0">
                <a:latin typeface="Franklin Gothic Book" charset="0"/>
                <a:ea typeface="ヒラギノ角ゴ Pro W3" charset="0"/>
                <a:cs typeface="ヒラギノ角ゴ Pro W3" charset="0"/>
              </a:rPr>
              <a:t>1880s: Zionist Movement begins</a:t>
            </a:r>
          </a:p>
          <a:p>
            <a:pPr eaLnBrk="1" hangingPunct="1"/>
            <a:r>
              <a:rPr lang="en-US" sz="1800" dirty="0">
                <a:latin typeface="Franklin Gothic Book" charset="0"/>
                <a:ea typeface="ヒラギノ角ゴ Pro W3" charset="0"/>
                <a:cs typeface="ヒラギノ角ゴ Pro W3" charset="0"/>
              </a:rPr>
              <a:t>1916: Sykes-Picot Agreement</a:t>
            </a:r>
          </a:p>
          <a:p>
            <a:pPr eaLnBrk="1" hangingPunct="1"/>
            <a:r>
              <a:rPr lang="en-US" sz="1800" dirty="0">
                <a:solidFill>
                  <a:srgbClr val="FFFF00"/>
                </a:solidFill>
                <a:latin typeface="Franklin Gothic Book" charset="0"/>
                <a:ea typeface="ヒラギノ角ゴ Pro W3" charset="0"/>
                <a:cs typeface="ヒラギノ角ゴ Pro W3" charset="0"/>
              </a:rPr>
              <a:t>1917: Balfour Declaration</a:t>
            </a:r>
          </a:p>
          <a:p>
            <a:pPr eaLnBrk="1" hangingPunct="1"/>
            <a:r>
              <a:rPr lang="en-US" sz="1800" dirty="0">
                <a:latin typeface="Franklin Gothic Book" charset="0"/>
                <a:ea typeface="ヒラギノ角ゴ Pro W3" charset="0"/>
                <a:cs typeface="ヒラギノ角ゴ Pro W3" charset="0"/>
              </a:rPr>
              <a:t>1920: British Mandate rule begins</a:t>
            </a:r>
          </a:p>
          <a:p>
            <a:pPr eaLnBrk="1" hangingPunct="1"/>
            <a:r>
              <a:rPr lang="en-US" sz="1800" dirty="0">
                <a:latin typeface="Franklin Gothic Book" charset="0"/>
                <a:ea typeface="ヒラギノ角ゴ Pro W3" charset="0"/>
                <a:cs typeface="ヒラギノ角ゴ Pro W3" charset="0"/>
              </a:rPr>
              <a:t>1942-1945: Nazi Holocaust </a:t>
            </a:r>
          </a:p>
          <a:p>
            <a:pPr eaLnBrk="1" hangingPunct="1"/>
            <a:r>
              <a:rPr lang="en-US" sz="1800" dirty="0">
                <a:latin typeface="Franklin Gothic Book" charset="0"/>
                <a:ea typeface="ヒラギノ角ゴ Pro W3" charset="0"/>
                <a:cs typeface="ヒラギノ角ゴ Pro W3" charset="0"/>
              </a:rPr>
              <a:t>1947: UN partition plan</a:t>
            </a:r>
          </a:p>
          <a:p>
            <a:pPr eaLnBrk="1" hangingPunct="1"/>
            <a:r>
              <a:rPr lang="en-US" sz="2800" b="1" i="1" dirty="0">
                <a:solidFill>
                  <a:srgbClr val="FFFF00"/>
                </a:solidFill>
                <a:latin typeface="Franklin Gothic Book" charset="0"/>
                <a:ea typeface="ヒラギノ角ゴ Pro W3" charset="0"/>
                <a:cs typeface="ヒラギノ角ゴ Pro W3" charset="0"/>
              </a:rPr>
              <a:t>1948: </a:t>
            </a:r>
            <a:r>
              <a:rPr lang="en-US" sz="2800" b="1" i="1" dirty="0" smtClean="0">
                <a:solidFill>
                  <a:srgbClr val="FFFF00"/>
                </a:solidFill>
                <a:latin typeface="Franklin Gothic Book" charset="0"/>
                <a:ea typeface="ヒラギノ角ゴ Pro W3" charset="0"/>
                <a:cs typeface="ヒラギノ角ゴ Pro W3" charset="0"/>
              </a:rPr>
              <a:t>Birth of Israel </a:t>
            </a:r>
            <a:r>
              <a:rPr lang="en-US" sz="2800" b="1" i="1" dirty="0">
                <a:solidFill>
                  <a:srgbClr val="FFFF00"/>
                </a:solidFill>
                <a:latin typeface="Franklin Gothic Book" charset="0"/>
                <a:ea typeface="ヒラギノ角ゴ Pro W3" charset="0"/>
                <a:cs typeface="ヒラギノ角ゴ Pro W3" charset="0"/>
              </a:rPr>
              <a:t>or The </a:t>
            </a:r>
            <a:r>
              <a:rPr lang="en-US" sz="2800" b="1" i="1" dirty="0" err="1">
                <a:solidFill>
                  <a:srgbClr val="FFFF00"/>
                </a:solidFill>
                <a:latin typeface="Franklin Gothic Book" charset="0"/>
                <a:ea typeface="ヒラギノ角ゴ Pro W3" charset="0"/>
                <a:cs typeface="ヒラギノ角ゴ Pro W3" charset="0"/>
              </a:rPr>
              <a:t>Naqba</a:t>
            </a:r>
            <a:r>
              <a:rPr lang="en-US" sz="2800" b="1" i="1" dirty="0">
                <a:solidFill>
                  <a:srgbClr val="FFFF00"/>
                </a:solidFill>
                <a:latin typeface="Franklin Gothic Book" charset="0"/>
                <a:ea typeface="ヒラギノ角ゴ Pro W3" charset="0"/>
                <a:cs typeface="ヒラギノ角ゴ Pro W3" charset="0"/>
              </a:rPr>
              <a:t> (Catastrophe</a:t>
            </a:r>
            <a:r>
              <a:rPr lang="en-US" sz="2800" b="1" i="1" dirty="0" smtClean="0">
                <a:solidFill>
                  <a:srgbClr val="FFFF00"/>
                </a:solidFill>
                <a:latin typeface="Franklin Gothic Book" charset="0"/>
                <a:ea typeface="ヒラギノ角ゴ Pro W3" charset="0"/>
                <a:cs typeface="ヒラギノ角ゴ Pro W3" charset="0"/>
              </a:rPr>
              <a:t>)</a:t>
            </a:r>
          </a:p>
          <a:p>
            <a:r>
              <a:rPr lang="en-US" sz="1800" dirty="0" smtClean="0">
                <a:latin typeface="Franklin Gothic Book" charset="0"/>
                <a:ea typeface="ヒラギノ角ゴ Pro W3" charset="0"/>
                <a:cs typeface="ヒラギノ角ゴ Pro W3" charset="0"/>
              </a:rPr>
              <a:t>1956: Suez Crisis</a:t>
            </a:r>
          </a:p>
          <a:p>
            <a:r>
              <a:rPr lang="en-US" sz="1800" dirty="0">
                <a:latin typeface="Franklin Gothic Book" charset="0"/>
                <a:ea typeface="ヒラギノ角ゴ Pro W3" charset="0"/>
                <a:cs typeface="ヒラギノ角ゴ Pro W3" charset="0"/>
              </a:rPr>
              <a:t>1964: Palestine Liberation Organization (PLO) is </a:t>
            </a:r>
            <a:r>
              <a:rPr lang="en-US" sz="1800" dirty="0" smtClean="0">
                <a:latin typeface="Franklin Gothic Book" charset="0"/>
                <a:ea typeface="ヒラギノ角ゴ Pro W3" charset="0"/>
                <a:cs typeface="ヒラギノ角ゴ Pro W3" charset="0"/>
              </a:rPr>
              <a:t>formed</a:t>
            </a:r>
          </a:p>
          <a:p>
            <a:r>
              <a:rPr lang="en-US" sz="2800" dirty="0" smtClean="0">
                <a:solidFill>
                  <a:srgbClr val="FFFF00"/>
                </a:solidFill>
                <a:latin typeface="Franklin Gothic Book" charset="0"/>
                <a:ea typeface="ヒラギノ角ゴ Pro W3" charset="0"/>
                <a:cs typeface="ヒラギノ角ゴ Pro W3" charset="0"/>
              </a:rPr>
              <a:t>1967: “Six-Day War”</a:t>
            </a:r>
            <a:endParaRPr lang="en-US" sz="2800" b="1" i="1" dirty="0">
              <a:solidFill>
                <a:srgbClr val="FFFF00"/>
              </a:solidFill>
              <a:latin typeface="Franklin Gothic Book" charset="0"/>
              <a:ea typeface="ヒラギノ角ゴ Pro W3" charset="0"/>
              <a:cs typeface="ヒラギノ角ゴ Pro W3" charset="0"/>
            </a:endParaRPr>
          </a:p>
          <a:p>
            <a:pPr eaLnBrk="1" hangingPunct="1"/>
            <a:endParaRPr lang="en-US" sz="16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140807997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274638"/>
            <a:ext cx="3733800" cy="1143000"/>
          </a:xfrm>
        </p:spPr>
        <p:txBody>
          <a:bodyPr>
            <a:normAutofit fontScale="90000"/>
          </a:bodyPr>
          <a:lstStyle/>
          <a:p>
            <a:pPr eaLnBrk="1" hangingPunct="1"/>
            <a:r>
              <a:rPr lang="en-US" dirty="0" smtClean="0">
                <a:latin typeface="Calibri" charset="0"/>
                <a:ea typeface="ヒラギノ角ゴ Pro W3" charset="0"/>
                <a:cs typeface="ヒラギノ角ゴ Pro W3" charset="0"/>
              </a:rPr>
              <a:t>Combatants in 1967 War:</a:t>
            </a:r>
            <a:endParaRPr lang="en-US" dirty="0">
              <a:latin typeface="Calibri" charset="0"/>
              <a:ea typeface="ヒラギノ角ゴ Pro W3" charset="0"/>
              <a:cs typeface="ヒラギノ角ゴ Pro W3" charset="0"/>
            </a:endParaRPr>
          </a:p>
        </p:txBody>
      </p:sp>
      <p:sp>
        <p:nvSpPr>
          <p:cNvPr id="24579" name="Content Placeholder 2"/>
          <p:cNvSpPr>
            <a:spLocks noGrp="1"/>
          </p:cNvSpPr>
          <p:nvPr>
            <p:ph idx="1"/>
          </p:nvPr>
        </p:nvSpPr>
        <p:spPr>
          <a:xfrm>
            <a:off x="457200" y="1600200"/>
            <a:ext cx="3429000" cy="4525963"/>
          </a:xfrm>
        </p:spPr>
        <p:txBody>
          <a:bodyPr/>
          <a:lstStyle/>
          <a:p>
            <a:pPr eaLnBrk="1" hangingPunct="1"/>
            <a:r>
              <a:rPr lang="en-US">
                <a:latin typeface="Calibri" charset="0"/>
                <a:ea typeface="ヒラギノ角ゴ Pro W3" charset="0"/>
                <a:cs typeface="ヒラギノ角ゴ Pro W3" charset="0"/>
              </a:rPr>
              <a:t>Israel</a:t>
            </a:r>
          </a:p>
          <a:p>
            <a:pPr eaLnBrk="1" hangingPunct="1"/>
            <a:r>
              <a:rPr lang="en-US">
                <a:latin typeface="Calibri" charset="0"/>
                <a:ea typeface="ヒラギノ角ゴ Pro W3" charset="0"/>
                <a:cs typeface="ヒラギノ角ゴ Pro W3" charset="0"/>
              </a:rPr>
              <a:t>Egypt</a:t>
            </a:r>
          </a:p>
          <a:p>
            <a:pPr eaLnBrk="1" hangingPunct="1"/>
            <a:r>
              <a:rPr lang="en-US">
                <a:latin typeface="Calibri" charset="0"/>
                <a:ea typeface="ヒラギノ角ゴ Pro W3" charset="0"/>
                <a:cs typeface="ヒラギノ角ゴ Pro W3" charset="0"/>
              </a:rPr>
              <a:t>Jordan</a:t>
            </a:r>
          </a:p>
          <a:p>
            <a:pPr eaLnBrk="1" hangingPunct="1"/>
            <a:r>
              <a:rPr lang="en-US">
                <a:latin typeface="Calibri" charset="0"/>
                <a:ea typeface="ヒラギノ角ゴ Pro W3" charset="0"/>
                <a:cs typeface="ヒラギノ角ゴ Pro W3" charset="0"/>
              </a:rPr>
              <a:t>Syria</a:t>
            </a:r>
          </a:p>
          <a:p>
            <a:pPr eaLnBrk="1" hangingPunct="1"/>
            <a:r>
              <a:rPr lang="en-US">
                <a:latin typeface="Calibri" charset="0"/>
                <a:ea typeface="ヒラギノ角ゴ Pro W3" charset="0"/>
                <a:cs typeface="ヒラギノ角ゴ Pro W3" charset="0"/>
              </a:rPr>
              <a:t>(Iraq, Saudi Arabia, Yemen, Lebanon)</a:t>
            </a:r>
          </a:p>
        </p:txBody>
      </p:sp>
      <p:pic>
        <p:nvPicPr>
          <p:cNvPr id="24580" name="Picture 2" descr="F:\World Geography - WCU\Israeli Map before 1967 War.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0"/>
            <a:ext cx="4422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905117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smtClean="0">
                <a:ea typeface="ヒラギノ角ゴ Pro W3" pitchFamily="-112" charset="-128"/>
              </a:rPr>
              <a:t>Key Moments in the Historical Geography of Israel and Palestine</a:t>
            </a:r>
          </a:p>
        </p:txBody>
      </p:sp>
      <p:sp>
        <p:nvSpPr>
          <p:cNvPr id="38915" name="Content Placeholder 2"/>
          <p:cNvSpPr>
            <a:spLocks noGrp="1"/>
          </p:cNvSpPr>
          <p:nvPr>
            <p:ph idx="1"/>
          </p:nvPr>
        </p:nvSpPr>
        <p:spPr>
          <a:xfrm>
            <a:off x="457200" y="1600200"/>
            <a:ext cx="8229600" cy="5257800"/>
          </a:xfrm>
        </p:spPr>
        <p:txBody>
          <a:bodyPr/>
          <a:lstStyle/>
          <a:p>
            <a:pPr eaLnBrk="1" hangingPunct="1"/>
            <a:r>
              <a:rPr lang="en-US" sz="1800" dirty="0">
                <a:latin typeface="Franklin Gothic Book" charset="0"/>
                <a:ea typeface="ヒラギノ角ゴ Pro W3" charset="0"/>
                <a:cs typeface="ヒラギノ角ゴ Pro W3" charset="0"/>
              </a:rPr>
              <a:t>1030 BCE – 722 BCE: Kingdom of Israel (David and Solomon)</a:t>
            </a:r>
          </a:p>
          <a:p>
            <a:pPr eaLnBrk="1" hangingPunct="1"/>
            <a:r>
              <a:rPr lang="en-US" sz="1800" dirty="0">
                <a:latin typeface="Franklin Gothic Book" charset="0"/>
                <a:ea typeface="ヒラギノ角ゴ Pro W3" charset="0"/>
                <a:cs typeface="ヒラギノ角ゴ Pro W3" charset="0"/>
              </a:rPr>
              <a:t>700 BCE – 1516: Under the rule of several empires for hundreds of years thereafter (Persian, Hellenistic, Roman, Islamic)</a:t>
            </a:r>
          </a:p>
          <a:p>
            <a:pPr eaLnBrk="1" hangingPunct="1"/>
            <a:r>
              <a:rPr lang="en-US" sz="1800" dirty="0">
                <a:latin typeface="Franklin Gothic Book" charset="0"/>
                <a:ea typeface="ヒラギノ角ゴ Pro W3" charset="0"/>
                <a:cs typeface="ヒラギノ角ゴ Pro W3" charset="0"/>
              </a:rPr>
              <a:t>1516-1917: Ottoman Rule</a:t>
            </a:r>
          </a:p>
          <a:p>
            <a:pPr eaLnBrk="1" hangingPunct="1"/>
            <a:r>
              <a:rPr lang="en-US" sz="1800" dirty="0">
                <a:latin typeface="Franklin Gothic Book" charset="0"/>
                <a:ea typeface="ヒラギノ角ゴ Pro W3" charset="0"/>
                <a:cs typeface="ヒラギノ角ゴ Pro W3" charset="0"/>
              </a:rPr>
              <a:t>1880s: Zionist Movement begins</a:t>
            </a:r>
          </a:p>
          <a:p>
            <a:pPr eaLnBrk="1" hangingPunct="1"/>
            <a:r>
              <a:rPr lang="en-US" sz="1800" dirty="0">
                <a:latin typeface="Franklin Gothic Book" charset="0"/>
                <a:ea typeface="ヒラギノ角ゴ Pro W3" charset="0"/>
                <a:cs typeface="ヒラギノ角ゴ Pro W3" charset="0"/>
              </a:rPr>
              <a:t>1916: Sykes-Picot Agreement</a:t>
            </a:r>
          </a:p>
          <a:p>
            <a:pPr eaLnBrk="1" hangingPunct="1"/>
            <a:r>
              <a:rPr lang="en-US" sz="1800" dirty="0">
                <a:solidFill>
                  <a:srgbClr val="FFFF00"/>
                </a:solidFill>
                <a:latin typeface="Franklin Gothic Book" charset="0"/>
                <a:ea typeface="ヒラギノ角ゴ Pro W3" charset="0"/>
                <a:cs typeface="ヒラギノ角ゴ Pro W3" charset="0"/>
              </a:rPr>
              <a:t>1917: Balfour Declaration</a:t>
            </a:r>
          </a:p>
          <a:p>
            <a:pPr eaLnBrk="1" hangingPunct="1"/>
            <a:r>
              <a:rPr lang="en-US" sz="1800" dirty="0">
                <a:latin typeface="Franklin Gothic Book" charset="0"/>
                <a:ea typeface="ヒラギノ角ゴ Pro W3" charset="0"/>
                <a:cs typeface="ヒラギノ角ゴ Pro W3" charset="0"/>
              </a:rPr>
              <a:t>1920: British Mandate rule begins</a:t>
            </a:r>
          </a:p>
          <a:p>
            <a:pPr eaLnBrk="1" hangingPunct="1"/>
            <a:r>
              <a:rPr lang="en-US" sz="1800" dirty="0">
                <a:latin typeface="Franklin Gothic Book" charset="0"/>
                <a:ea typeface="ヒラギノ角ゴ Pro W3" charset="0"/>
                <a:cs typeface="ヒラギノ角ゴ Pro W3" charset="0"/>
              </a:rPr>
              <a:t>1942-1945: Nazi Holocaust </a:t>
            </a:r>
          </a:p>
          <a:p>
            <a:pPr eaLnBrk="1" hangingPunct="1"/>
            <a:r>
              <a:rPr lang="en-US" sz="1800" dirty="0">
                <a:latin typeface="Franklin Gothic Book" charset="0"/>
                <a:ea typeface="ヒラギノ角ゴ Pro W3" charset="0"/>
                <a:cs typeface="ヒラギノ角ゴ Pro W3" charset="0"/>
              </a:rPr>
              <a:t>1947: UN partition plan</a:t>
            </a:r>
          </a:p>
          <a:p>
            <a:pPr eaLnBrk="1" hangingPunct="1"/>
            <a:r>
              <a:rPr lang="en-US" sz="2800" b="1" i="1" dirty="0">
                <a:solidFill>
                  <a:srgbClr val="FFFF00"/>
                </a:solidFill>
                <a:latin typeface="Franklin Gothic Book" charset="0"/>
                <a:ea typeface="ヒラギノ角ゴ Pro W3" charset="0"/>
                <a:cs typeface="ヒラギノ角ゴ Pro W3" charset="0"/>
              </a:rPr>
              <a:t>1948: </a:t>
            </a:r>
            <a:r>
              <a:rPr lang="en-US" sz="2800" b="1" i="1" dirty="0" smtClean="0">
                <a:solidFill>
                  <a:srgbClr val="FFFF00"/>
                </a:solidFill>
                <a:latin typeface="Franklin Gothic Book" charset="0"/>
                <a:ea typeface="ヒラギノ角ゴ Pro W3" charset="0"/>
                <a:cs typeface="ヒラギノ角ゴ Pro W3" charset="0"/>
              </a:rPr>
              <a:t>Birth of Israel </a:t>
            </a:r>
            <a:r>
              <a:rPr lang="en-US" sz="2800" b="1" i="1" dirty="0">
                <a:solidFill>
                  <a:srgbClr val="FFFF00"/>
                </a:solidFill>
                <a:latin typeface="Franklin Gothic Book" charset="0"/>
                <a:ea typeface="ヒラギノ角ゴ Pro W3" charset="0"/>
                <a:cs typeface="ヒラギノ角ゴ Pro W3" charset="0"/>
              </a:rPr>
              <a:t>or The </a:t>
            </a:r>
            <a:r>
              <a:rPr lang="en-US" sz="2800" b="1" i="1" dirty="0" err="1">
                <a:solidFill>
                  <a:srgbClr val="FFFF00"/>
                </a:solidFill>
                <a:latin typeface="Franklin Gothic Book" charset="0"/>
                <a:ea typeface="ヒラギノ角ゴ Pro W3" charset="0"/>
                <a:cs typeface="ヒラギノ角ゴ Pro W3" charset="0"/>
              </a:rPr>
              <a:t>Naqba</a:t>
            </a:r>
            <a:r>
              <a:rPr lang="en-US" sz="2800" b="1" i="1" dirty="0">
                <a:solidFill>
                  <a:srgbClr val="FFFF00"/>
                </a:solidFill>
                <a:latin typeface="Franklin Gothic Book" charset="0"/>
                <a:ea typeface="ヒラギノ角ゴ Pro W3" charset="0"/>
                <a:cs typeface="ヒラギノ角ゴ Pro W3" charset="0"/>
              </a:rPr>
              <a:t> (Catastrophe</a:t>
            </a:r>
            <a:r>
              <a:rPr lang="en-US" sz="2800" b="1" i="1" dirty="0" smtClean="0">
                <a:solidFill>
                  <a:srgbClr val="FFFF00"/>
                </a:solidFill>
                <a:latin typeface="Franklin Gothic Book" charset="0"/>
                <a:ea typeface="ヒラギノ角ゴ Pro W3" charset="0"/>
                <a:cs typeface="ヒラギノ角ゴ Pro W3" charset="0"/>
              </a:rPr>
              <a:t>)</a:t>
            </a:r>
          </a:p>
          <a:p>
            <a:r>
              <a:rPr lang="en-US" sz="1800" dirty="0" smtClean="0">
                <a:latin typeface="Franklin Gothic Book" charset="0"/>
                <a:ea typeface="ヒラギノ角ゴ Pro W3" charset="0"/>
                <a:cs typeface="ヒラギノ角ゴ Pro W3" charset="0"/>
              </a:rPr>
              <a:t>1956: Suez Crisis</a:t>
            </a:r>
          </a:p>
          <a:p>
            <a:r>
              <a:rPr lang="en-US" sz="1800" dirty="0">
                <a:latin typeface="Franklin Gothic Book" charset="0"/>
                <a:ea typeface="ヒラギノ角ゴ Pro W3" charset="0"/>
                <a:cs typeface="ヒラギノ角ゴ Pro W3" charset="0"/>
              </a:rPr>
              <a:t>1964: Palestine Liberation Organization </a:t>
            </a:r>
            <a:r>
              <a:rPr lang="en-US" sz="1800" dirty="0" smtClean="0">
                <a:latin typeface="Franklin Gothic Book" charset="0"/>
                <a:ea typeface="ヒラギノ角ゴ Pro W3" charset="0"/>
                <a:cs typeface="ヒラギノ角ゴ Pro W3" charset="0"/>
              </a:rPr>
              <a:t>(PLO) is </a:t>
            </a:r>
            <a:r>
              <a:rPr lang="en-US" sz="1800" dirty="0">
                <a:latin typeface="Franklin Gothic Book" charset="0"/>
                <a:ea typeface="ヒラギノ角ゴ Pro W3" charset="0"/>
                <a:cs typeface="ヒラギノ角ゴ Pro W3" charset="0"/>
              </a:rPr>
              <a:t>formed</a:t>
            </a:r>
            <a:endParaRPr lang="en-US" sz="1800" dirty="0" smtClean="0">
              <a:latin typeface="Franklin Gothic Book" charset="0"/>
              <a:ea typeface="ヒラギノ角ゴ Pro W3" charset="0"/>
              <a:cs typeface="ヒラギノ角ゴ Pro W3" charset="0"/>
            </a:endParaRPr>
          </a:p>
          <a:p>
            <a:r>
              <a:rPr lang="en-US" sz="2800" dirty="0" smtClean="0">
                <a:solidFill>
                  <a:srgbClr val="FFFF00"/>
                </a:solidFill>
                <a:latin typeface="Franklin Gothic Book" charset="0"/>
                <a:ea typeface="ヒラギノ角ゴ Pro W3" charset="0"/>
                <a:cs typeface="ヒラギノ角ゴ Pro W3" charset="0"/>
              </a:rPr>
              <a:t>1967: “Six-Day War”</a:t>
            </a:r>
            <a:endParaRPr lang="en-US" sz="2800" b="1" i="1" dirty="0">
              <a:solidFill>
                <a:srgbClr val="FFFF00"/>
              </a:solidFill>
              <a:latin typeface="Franklin Gothic Book" charset="0"/>
              <a:ea typeface="ヒラギノ角ゴ Pro W3" charset="0"/>
              <a:cs typeface="ヒラギノ角ゴ Pro W3" charset="0"/>
            </a:endParaRPr>
          </a:p>
          <a:p>
            <a:pPr eaLnBrk="1" hangingPunct="1"/>
            <a:endParaRPr lang="en-US" sz="16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53407627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dirty="0" smtClean="0">
                <a:ea typeface="ヒラギノ角ゴ Pro W3" pitchFamily="-112" charset="-128"/>
              </a:rPr>
              <a:t>Key Moments in the Historical Geography of Israel and Palestine</a:t>
            </a:r>
          </a:p>
        </p:txBody>
      </p:sp>
      <p:sp>
        <p:nvSpPr>
          <p:cNvPr id="38915" name="Content Placeholder 2"/>
          <p:cNvSpPr>
            <a:spLocks noGrp="1"/>
          </p:cNvSpPr>
          <p:nvPr>
            <p:ph idx="1"/>
          </p:nvPr>
        </p:nvSpPr>
        <p:spPr>
          <a:xfrm>
            <a:off x="457200" y="1600200"/>
            <a:ext cx="8229600" cy="5257800"/>
          </a:xfrm>
        </p:spPr>
        <p:txBody>
          <a:bodyPr/>
          <a:lstStyle/>
          <a:p>
            <a:pPr eaLnBrk="1" hangingPunct="1"/>
            <a:r>
              <a:rPr lang="en-US" sz="1800" dirty="0">
                <a:latin typeface="Franklin Gothic Book" charset="0"/>
                <a:ea typeface="ヒラギノ角ゴ Pro W3" charset="0"/>
                <a:cs typeface="ヒラギノ角ゴ Pro W3" charset="0"/>
              </a:rPr>
              <a:t>1030 BCE – 722 BCE: Kingdom of Israel (David and Solomon)</a:t>
            </a:r>
          </a:p>
          <a:p>
            <a:pPr eaLnBrk="1" hangingPunct="1"/>
            <a:r>
              <a:rPr lang="en-US" sz="1800" dirty="0">
                <a:latin typeface="Franklin Gothic Book" charset="0"/>
                <a:ea typeface="ヒラギノ角ゴ Pro W3" charset="0"/>
                <a:cs typeface="ヒラギノ角ゴ Pro W3" charset="0"/>
              </a:rPr>
              <a:t>700 BCE – 1516: Under the rule of several empires for hundreds of years thereafter (Persian, Hellenistic, Roman, Islamic)</a:t>
            </a:r>
          </a:p>
          <a:p>
            <a:pPr eaLnBrk="1" hangingPunct="1"/>
            <a:r>
              <a:rPr lang="en-US" sz="1800" dirty="0">
                <a:latin typeface="Franklin Gothic Book" charset="0"/>
                <a:ea typeface="ヒラギノ角ゴ Pro W3" charset="0"/>
                <a:cs typeface="ヒラギノ角ゴ Pro W3" charset="0"/>
              </a:rPr>
              <a:t>1516-1917: Ottoman Rule</a:t>
            </a:r>
          </a:p>
          <a:p>
            <a:pPr eaLnBrk="1" hangingPunct="1"/>
            <a:r>
              <a:rPr lang="en-US" sz="1800" dirty="0">
                <a:latin typeface="Franklin Gothic Book" charset="0"/>
                <a:ea typeface="ヒラギノ角ゴ Pro W3" charset="0"/>
                <a:cs typeface="ヒラギノ角ゴ Pro W3" charset="0"/>
              </a:rPr>
              <a:t>1880s: Zionist Movement begins</a:t>
            </a:r>
          </a:p>
          <a:p>
            <a:pPr eaLnBrk="1" hangingPunct="1"/>
            <a:r>
              <a:rPr lang="en-US" sz="1800" dirty="0">
                <a:latin typeface="Franklin Gothic Book" charset="0"/>
                <a:ea typeface="ヒラギノ角ゴ Pro W3" charset="0"/>
                <a:cs typeface="ヒラギノ角ゴ Pro W3" charset="0"/>
              </a:rPr>
              <a:t>1916: Sykes-Picot Agreement</a:t>
            </a:r>
          </a:p>
          <a:p>
            <a:pPr eaLnBrk="1" hangingPunct="1"/>
            <a:r>
              <a:rPr lang="en-US" sz="1800" dirty="0">
                <a:solidFill>
                  <a:srgbClr val="FFFF00"/>
                </a:solidFill>
                <a:latin typeface="Franklin Gothic Book" charset="0"/>
                <a:ea typeface="ヒラギノ角ゴ Pro W3" charset="0"/>
                <a:cs typeface="ヒラギノ角ゴ Pro W3" charset="0"/>
              </a:rPr>
              <a:t>1917: Balfour Declaration</a:t>
            </a:r>
          </a:p>
          <a:p>
            <a:pPr eaLnBrk="1" hangingPunct="1"/>
            <a:r>
              <a:rPr lang="en-US" sz="1800" dirty="0">
                <a:latin typeface="Franklin Gothic Book" charset="0"/>
                <a:ea typeface="ヒラギノ角ゴ Pro W3" charset="0"/>
                <a:cs typeface="ヒラギノ角ゴ Pro W3" charset="0"/>
              </a:rPr>
              <a:t>1920: British Mandate rule begins</a:t>
            </a:r>
          </a:p>
          <a:p>
            <a:pPr eaLnBrk="1" hangingPunct="1"/>
            <a:r>
              <a:rPr lang="en-US" sz="1800" dirty="0">
                <a:latin typeface="Franklin Gothic Book" charset="0"/>
                <a:ea typeface="ヒラギノ角ゴ Pro W3" charset="0"/>
                <a:cs typeface="ヒラギノ角ゴ Pro W3" charset="0"/>
              </a:rPr>
              <a:t>1942-1945: Nazi Holocaust </a:t>
            </a:r>
          </a:p>
          <a:p>
            <a:pPr eaLnBrk="1" hangingPunct="1"/>
            <a:r>
              <a:rPr lang="en-US" sz="1800" dirty="0">
                <a:latin typeface="Franklin Gothic Book" charset="0"/>
                <a:ea typeface="ヒラギノ角ゴ Pro W3" charset="0"/>
                <a:cs typeface="ヒラギノ角ゴ Pro W3" charset="0"/>
              </a:rPr>
              <a:t>1947: UN partition plan</a:t>
            </a:r>
          </a:p>
          <a:p>
            <a:pPr eaLnBrk="1" hangingPunct="1"/>
            <a:r>
              <a:rPr lang="en-US" sz="2800" b="1" i="1" dirty="0">
                <a:solidFill>
                  <a:srgbClr val="FFFF00"/>
                </a:solidFill>
                <a:latin typeface="Franklin Gothic Book" charset="0"/>
                <a:ea typeface="ヒラギノ角ゴ Pro W3" charset="0"/>
                <a:cs typeface="ヒラギノ角ゴ Pro W3" charset="0"/>
              </a:rPr>
              <a:t>1948: </a:t>
            </a:r>
            <a:r>
              <a:rPr lang="en-US" sz="2800" b="1" i="1" dirty="0" smtClean="0">
                <a:solidFill>
                  <a:srgbClr val="FFFF00"/>
                </a:solidFill>
                <a:latin typeface="Franklin Gothic Book" charset="0"/>
                <a:ea typeface="ヒラギノ角ゴ Pro W3" charset="0"/>
                <a:cs typeface="ヒラギノ角ゴ Pro W3" charset="0"/>
              </a:rPr>
              <a:t>Birth of Israel </a:t>
            </a:r>
            <a:r>
              <a:rPr lang="en-US" sz="2800" b="1" i="1" dirty="0">
                <a:solidFill>
                  <a:srgbClr val="FFFF00"/>
                </a:solidFill>
                <a:latin typeface="Franklin Gothic Book" charset="0"/>
                <a:ea typeface="ヒラギノ角ゴ Pro W3" charset="0"/>
                <a:cs typeface="ヒラギノ角ゴ Pro W3" charset="0"/>
              </a:rPr>
              <a:t>or The </a:t>
            </a:r>
            <a:r>
              <a:rPr lang="en-US" sz="2800" b="1" i="1" dirty="0" err="1">
                <a:solidFill>
                  <a:srgbClr val="FFFF00"/>
                </a:solidFill>
                <a:latin typeface="Franklin Gothic Book" charset="0"/>
                <a:ea typeface="ヒラギノ角ゴ Pro W3" charset="0"/>
                <a:cs typeface="ヒラギノ角ゴ Pro W3" charset="0"/>
              </a:rPr>
              <a:t>Naqba</a:t>
            </a:r>
            <a:r>
              <a:rPr lang="en-US" sz="2800" b="1" i="1" dirty="0">
                <a:solidFill>
                  <a:srgbClr val="FFFF00"/>
                </a:solidFill>
                <a:latin typeface="Franklin Gothic Book" charset="0"/>
                <a:ea typeface="ヒラギノ角ゴ Pro W3" charset="0"/>
                <a:cs typeface="ヒラギノ角ゴ Pro W3" charset="0"/>
              </a:rPr>
              <a:t> (Catastrophe</a:t>
            </a:r>
            <a:r>
              <a:rPr lang="en-US" sz="2800" b="1" i="1" dirty="0" smtClean="0">
                <a:solidFill>
                  <a:srgbClr val="FFFF00"/>
                </a:solidFill>
                <a:latin typeface="Franklin Gothic Book" charset="0"/>
                <a:ea typeface="ヒラギノ角ゴ Pro W3" charset="0"/>
                <a:cs typeface="ヒラギノ角ゴ Pro W3" charset="0"/>
              </a:rPr>
              <a:t>)</a:t>
            </a:r>
          </a:p>
          <a:p>
            <a:r>
              <a:rPr lang="en-US" sz="1800" dirty="0" smtClean="0">
                <a:latin typeface="Franklin Gothic Book" charset="0"/>
                <a:ea typeface="ヒラギノ角ゴ Pro W3" charset="0"/>
                <a:cs typeface="ヒラギノ角ゴ Pro W3" charset="0"/>
              </a:rPr>
              <a:t>1956: Suez Crisis</a:t>
            </a:r>
          </a:p>
          <a:p>
            <a:r>
              <a:rPr lang="en-US" sz="1800" dirty="0" smtClean="0">
                <a:latin typeface="Franklin Gothic Book" charset="0"/>
                <a:ea typeface="ヒラギノ角ゴ Pro W3" charset="0"/>
                <a:cs typeface="ヒラギノ角ゴ Pro W3" charset="0"/>
              </a:rPr>
              <a:t>1964: Palestine Liberation Organization (PLO) is formed </a:t>
            </a:r>
          </a:p>
          <a:p>
            <a:r>
              <a:rPr lang="en-US" sz="2800" dirty="0" smtClean="0">
                <a:solidFill>
                  <a:srgbClr val="FFFF00"/>
                </a:solidFill>
                <a:latin typeface="Franklin Gothic Book" charset="0"/>
                <a:ea typeface="ヒラギノ角ゴ Pro W3" charset="0"/>
                <a:cs typeface="ヒラギノ角ゴ Pro W3" charset="0"/>
              </a:rPr>
              <a:t>1967: “Six-Day War” &gt; Israeli occupation begins</a:t>
            </a:r>
            <a:endParaRPr lang="en-US" sz="2800" dirty="0">
              <a:solidFill>
                <a:srgbClr val="FFFF00"/>
              </a:solidFill>
              <a:latin typeface="Franklin Gothic Book" charset="0"/>
              <a:ea typeface="ヒラギノ角ゴ Pro W3" charset="0"/>
              <a:cs typeface="ヒラギノ角ゴ Pro W3" charset="0"/>
            </a:endParaRPr>
          </a:p>
          <a:p>
            <a:pPr eaLnBrk="1" hangingPunct="1"/>
            <a:endParaRPr lang="en-US" sz="2800" b="1" i="1" dirty="0">
              <a:solidFill>
                <a:srgbClr val="FFFF00"/>
              </a:solidFill>
              <a:latin typeface="Franklin Gothic Book" charset="0"/>
              <a:ea typeface="ヒラギノ角ゴ Pro W3" charset="0"/>
              <a:cs typeface="ヒラギノ角ゴ Pro W3" charset="0"/>
            </a:endParaRPr>
          </a:p>
          <a:p>
            <a:pPr eaLnBrk="1" hangingPunct="1"/>
            <a:endParaRPr lang="en-US" sz="16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261254272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447800" y="304800"/>
            <a:ext cx="8229600" cy="1143000"/>
          </a:xfrm>
        </p:spPr>
        <p:txBody>
          <a:bodyPr/>
          <a:lstStyle/>
          <a:p>
            <a:pPr eaLnBrk="1" hangingPunct="1"/>
            <a:r>
              <a:rPr lang="en-US" dirty="0" smtClean="0">
                <a:latin typeface="Calibri" charset="0"/>
                <a:ea typeface="ヒラギノ角ゴ Pro W3" charset="0"/>
                <a:cs typeface="ヒラギノ角ゴ Pro W3" charset="0"/>
              </a:rPr>
              <a:t>Israeli Occupation</a:t>
            </a:r>
            <a:endParaRPr lang="en-US" dirty="0">
              <a:latin typeface="Calibri" charset="0"/>
              <a:ea typeface="ヒラギノ角ゴ Pro W3" charset="0"/>
              <a:cs typeface="ヒラギノ角ゴ Pro W3" charset="0"/>
            </a:endParaRPr>
          </a:p>
        </p:txBody>
      </p:sp>
      <p:sp>
        <p:nvSpPr>
          <p:cNvPr id="25603" name="Content Placeholder 2"/>
          <p:cNvSpPr>
            <a:spLocks noGrp="1"/>
          </p:cNvSpPr>
          <p:nvPr>
            <p:ph idx="1"/>
          </p:nvPr>
        </p:nvSpPr>
        <p:spPr>
          <a:xfrm>
            <a:off x="457200" y="1600200"/>
            <a:ext cx="4800600" cy="4525963"/>
          </a:xfrm>
        </p:spPr>
        <p:txBody>
          <a:bodyPr/>
          <a:lstStyle/>
          <a:p>
            <a:pPr eaLnBrk="1" hangingPunct="1"/>
            <a:r>
              <a:rPr lang="en-US" dirty="0">
                <a:latin typeface="Calibri" charset="0"/>
                <a:ea typeface="ヒラギノ角ゴ Pro W3" charset="0"/>
                <a:cs typeface="ヒラギノ角ゴ Pro W3" charset="0"/>
              </a:rPr>
              <a:t>Israel </a:t>
            </a:r>
            <a:r>
              <a:rPr lang="en-US" dirty="0" smtClean="0">
                <a:latin typeface="Calibri" charset="0"/>
                <a:ea typeface="ヒラギノ角ゴ Pro W3" charset="0"/>
                <a:cs typeface="ヒラギノ角ゴ Pro W3" charset="0"/>
              </a:rPr>
              <a:t>occupies:</a:t>
            </a:r>
          </a:p>
          <a:p>
            <a:pPr lvl="1"/>
            <a:r>
              <a:rPr lang="en-US" dirty="0" smtClean="0">
                <a:latin typeface="Calibri" charset="0"/>
                <a:ea typeface="ヒラギノ角ゴ Pro W3" charset="0"/>
              </a:rPr>
              <a:t>Sinai </a:t>
            </a:r>
            <a:r>
              <a:rPr lang="en-US" dirty="0">
                <a:latin typeface="Calibri" charset="0"/>
                <a:ea typeface="ヒラギノ角ゴ Pro W3" charset="0"/>
              </a:rPr>
              <a:t>Peninsula (until 1982)</a:t>
            </a:r>
          </a:p>
          <a:p>
            <a:pPr lvl="1" eaLnBrk="1" hangingPunct="1"/>
            <a:r>
              <a:rPr lang="en-US" dirty="0">
                <a:latin typeface="Calibri" charset="0"/>
                <a:ea typeface="ヒラギノ角ゴ Pro W3" charset="0"/>
              </a:rPr>
              <a:t>Gaza Strip</a:t>
            </a:r>
          </a:p>
          <a:p>
            <a:pPr lvl="1" eaLnBrk="1" hangingPunct="1"/>
            <a:r>
              <a:rPr lang="en-US" dirty="0">
                <a:latin typeface="Calibri" charset="0"/>
                <a:ea typeface="ヒラギノ角ゴ Pro W3" charset="0"/>
              </a:rPr>
              <a:t>West Bank</a:t>
            </a:r>
          </a:p>
          <a:p>
            <a:pPr lvl="1" eaLnBrk="1" hangingPunct="1"/>
            <a:r>
              <a:rPr lang="en-US" dirty="0">
                <a:latin typeface="Calibri" charset="0"/>
                <a:ea typeface="ヒラギノ角ゴ Pro W3" charset="0"/>
              </a:rPr>
              <a:t>Golan Heights</a:t>
            </a:r>
          </a:p>
          <a:p>
            <a:pPr eaLnBrk="1" hangingPunct="1"/>
            <a:endParaRPr lang="en-US" dirty="0">
              <a:latin typeface="Calibri" charset="0"/>
              <a:ea typeface="ヒラギノ角ゴ Pro W3" charset="0"/>
              <a:cs typeface="ヒラギノ角ゴ Pro W3" charset="0"/>
            </a:endParaRPr>
          </a:p>
        </p:txBody>
      </p:sp>
      <p:pic>
        <p:nvPicPr>
          <p:cNvPr id="256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304800"/>
            <a:ext cx="3687763" cy="612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555882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dirty="0" smtClean="0">
                <a:ea typeface="ヒラギノ角ゴ Pro W3" pitchFamily="-112" charset="-128"/>
              </a:rPr>
              <a:t>Key Moments in the Historical Geography of Israel and Palestine</a:t>
            </a:r>
          </a:p>
        </p:txBody>
      </p:sp>
      <p:sp>
        <p:nvSpPr>
          <p:cNvPr id="38915" name="Content Placeholder 2"/>
          <p:cNvSpPr>
            <a:spLocks noGrp="1"/>
          </p:cNvSpPr>
          <p:nvPr>
            <p:ph idx="1"/>
          </p:nvPr>
        </p:nvSpPr>
        <p:spPr>
          <a:xfrm>
            <a:off x="457200" y="1600200"/>
            <a:ext cx="8229600" cy="5257800"/>
          </a:xfrm>
        </p:spPr>
        <p:txBody>
          <a:bodyPr/>
          <a:lstStyle/>
          <a:p>
            <a:endParaRPr lang="en-US" sz="1800" dirty="0">
              <a:latin typeface="Franklin Gothic Book" charset="0"/>
              <a:ea typeface="ヒラギノ角ゴ Pro W3" charset="0"/>
              <a:cs typeface="ヒラギノ角ゴ Pro W3" charset="0"/>
            </a:endParaRPr>
          </a:p>
          <a:p>
            <a:pPr eaLnBrk="1" hangingPunct="1"/>
            <a:endParaRPr lang="en-US" sz="2800" b="1" i="1" dirty="0">
              <a:solidFill>
                <a:srgbClr val="FFFF00"/>
              </a:solidFill>
              <a:latin typeface="Franklin Gothic Book" charset="0"/>
              <a:ea typeface="ヒラギノ角ゴ Pro W3" charset="0"/>
              <a:cs typeface="ヒラギノ角ゴ Pro W3" charset="0"/>
            </a:endParaRPr>
          </a:p>
          <a:p>
            <a:pPr eaLnBrk="1" hangingPunct="1"/>
            <a:endParaRPr lang="en-US" sz="16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173351502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dirty="0" smtClean="0">
                <a:ea typeface="ヒラギノ角ゴ Pro W3" pitchFamily="-112" charset="-128"/>
              </a:rPr>
              <a:t>Key Moments in the Historical Geography of Israel and Palestine</a:t>
            </a:r>
          </a:p>
        </p:txBody>
      </p:sp>
      <p:sp>
        <p:nvSpPr>
          <p:cNvPr id="38915" name="Content Placeholder 2"/>
          <p:cNvSpPr>
            <a:spLocks noGrp="1"/>
          </p:cNvSpPr>
          <p:nvPr>
            <p:ph idx="1"/>
          </p:nvPr>
        </p:nvSpPr>
        <p:spPr>
          <a:xfrm>
            <a:off x="457200" y="1600200"/>
            <a:ext cx="8229600" cy="5257800"/>
          </a:xfrm>
        </p:spPr>
        <p:txBody>
          <a:bodyPr/>
          <a:lstStyle/>
          <a:p>
            <a:r>
              <a:rPr lang="en-US" sz="1800" dirty="0" smtClean="0">
                <a:latin typeface="Franklin Gothic Book" charset="0"/>
                <a:ea typeface="ヒラギノ角ゴ Pro W3" charset="0"/>
                <a:cs typeface="ヒラギノ角ゴ Pro W3" charset="0"/>
              </a:rPr>
              <a:t>1967: PLO moves to Jordan</a:t>
            </a:r>
          </a:p>
          <a:p>
            <a:endParaRPr lang="en-US" sz="1800" dirty="0">
              <a:latin typeface="Franklin Gothic Book" charset="0"/>
              <a:ea typeface="ヒラギノ角ゴ Pro W3" charset="0"/>
              <a:cs typeface="ヒラギノ角ゴ Pro W3" charset="0"/>
            </a:endParaRPr>
          </a:p>
          <a:p>
            <a:pPr eaLnBrk="1" hangingPunct="1"/>
            <a:endParaRPr lang="en-US" sz="2800" b="1" i="1" dirty="0">
              <a:solidFill>
                <a:srgbClr val="FFFF00"/>
              </a:solidFill>
              <a:latin typeface="Franklin Gothic Book" charset="0"/>
              <a:ea typeface="ヒラギノ角ゴ Pro W3" charset="0"/>
              <a:cs typeface="ヒラギノ角ゴ Pro W3" charset="0"/>
            </a:endParaRPr>
          </a:p>
          <a:p>
            <a:pPr eaLnBrk="1" hangingPunct="1"/>
            <a:endParaRPr lang="en-US" sz="16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332068828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dirty="0" smtClean="0">
                <a:ea typeface="ヒラギノ角ゴ Pro W3" pitchFamily="-112" charset="-128"/>
              </a:rPr>
              <a:t>Key Moments in the Historical Geography of Israel and Palestine</a:t>
            </a:r>
          </a:p>
        </p:txBody>
      </p:sp>
      <p:sp>
        <p:nvSpPr>
          <p:cNvPr id="38915" name="Content Placeholder 2"/>
          <p:cNvSpPr>
            <a:spLocks noGrp="1"/>
          </p:cNvSpPr>
          <p:nvPr>
            <p:ph idx="1"/>
          </p:nvPr>
        </p:nvSpPr>
        <p:spPr>
          <a:xfrm>
            <a:off x="457200" y="1600200"/>
            <a:ext cx="8229600" cy="5257800"/>
          </a:xfrm>
        </p:spPr>
        <p:txBody>
          <a:bodyPr/>
          <a:lstStyle/>
          <a:p>
            <a:r>
              <a:rPr lang="en-US" sz="1800" dirty="0" smtClean="0">
                <a:latin typeface="Franklin Gothic Book" charset="0"/>
                <a:ea typeface="ヒラギノ角ゴ Pro W3" charset="0"/>
                <a:cs typeface="ヒラギノ角ゴ Pro W3" charset="0"/>
              </a:rPr>
              <a:t>1967: PLO moves to Jordan</a:t>
            </a:r>
          </a:p>
          <a:p>
            <a:r>
              <a:rPr lang="en-US" sz="1800" dirty="0" smtClean="0">
                <a:latin typeface="Franklin Gothic Book" charset="0"/>
                <a:ea typeface="ヒラギノ角ゴ Pro W3" charset="0"/>
                <a:cs typeface="ヒラギノ角ゴ Pro W3" charset="0"/>
              </a:rPr>
              <a:t>1971: PLO kicked out of Jordan, moves to Lebanon</a:t>
            </a:r>
          </a:p>
          <a:p>
            <a:endParaRPr lang="en-US" sz="1800" dirty="0" smtClean="0">
              <a:latin typeface="Franklin Gothic Book" charset="0"/>
              <a:ea typeface="ヒラギノ角ゴ Pro W3" charset="0"/>
              <a:cs typeface="ヒラギノ角ゴ Pro W3" charset="0"/>
            </a:endParaRPr>
          </a:p>
          <a:p>
            <a:endParaRPr lang="en-US" sz="1800" dirty="0">
              <a:latin typeface="Franklin Gothic Book" charset="0"/>
              <a:ea typeface="ヒラギノ角ゴ Pro W3" charset="0"/>
              <a:cs typeface="ヒラギノ角ゴ Pro W3" charset="0"/>
            </a:endParaRPr>
          </a:p>
          <a:p>
            <a:pPr eaLnBrk="1" hangingPunct="1"/>
            <a:endParaRPr lang="en-US" sz="2800" b="1" i="1" dirty="0">
              <a:solidFill>
                <a:srgbClr val="FFFF00"/>
              </a:solidFill>
              <a:latin typeface="Franklin Gothic Book" charset="0"/>
              <a:ea typeface="ヒラギノ角ゴ Pro W3" charset="0"/>
              <a:cs typeface="ヒラギノ角ゴ Pro W3" charset="0"/>
            </a:endParaRPr>
          </a:p>
          <a:p>
            <a:pPr eaLnBrk="1" hangingPunct="1"/>
            <a:endParaRPr lang="en-US" sz="16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177289084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dirty="0" smtClean="0">
                <a:ea typeface="ヒラギノ角ゴ Pro W3" pitchFamily="-112" charset="-128"/>
              </a:rPr>
              <a:t>Key Moments in the Historical Geography of Israel and Palestine</a:t>
            </a:r>
          </a:p>
        </p:txBody>
      </p:sp>
      <p:sp>
        <p:nvSpPr>
          <p:cNvPr id="38915" name="Content Placeholder 2"/>
          <p:cNvSpPr>
            <a:spLocks noGrp="1"/>
          </p:cNvSpPr>
          <p:nvPr>
            <p:ph idx="1"/>
          </p:nvPr>
        </p:nvSpPr>
        <p:spPr>
          <a:xfrm>
            <a:off x="457200" y="1600200"/>
            <a:ext cx="8229600" cy="5257800"/>
          </a:xfrm>
        </p:spPr>
        <p:txBody>
          <a:bodyPr/>
          <a:lstStyle/>
          <a:p>
            <a:r>
              <a:rPr lang="en-US" sz="1800" dirty="0" smtClean="0">
                <a:latin typeface="Franklin Gothic Book" charset="0"/>
                <a:ea typeface="ヒラギノ角ゴ Pro W3" charset="0"/>
                <a:cs typeface="ヒラギノ角ゴ Pro W3" charset="0"/>
              </a:rPr>
              <a:t>1967: PLO moves to Jordan</a:t>
            </a:r>
          </a:p>
          <a:p>
            <a:r>
              <a:rPr lang="en-US" sz="1800" dirty="0" smtClean="0">
                <a:latin typeface="Franklin Gothic Book" charset="0"/>
                <a:ea typeface="ヒラギノ角ゴ Pro W3" charset="0"/>
                <a:cs typeface="ヒラギノ角ゴ Pro W3" charset="0"/>
              </a:rPr>
              <a:t>1971: PLO kicked out of Jordan, moves to Lebanon</a:t>
            </a:r>
          </a:p>
          <a:p>
            <a:r>
              <a:rPr lang="en-US" sz="1800" dirty="0" smtClean="0">
                <a:latin typeface="Franklin Gothic Book" charset="0"/>
                <a:ea typeface="ヒラギノ角ゴ Pro W3" charset="0"/>
                <a:cs typeface="ヒラギノ角ゴ Pro W3" charset="0"/>
              </a:rPr>
              <a:t>1973: October/”Yom Kippur” War</a:t>
            </a:r>
          </a:p>
          <a:p>
            <a:endParaRPr lang="en-US" sz="1800" dirty="0" smtClean="0">
              <a:latin typeface="Franklin Gothic Book" charset="0"/>
              <a:ea typeface="ヒラギノ角ゴ Pro W3" charset="0"/>
              <a:cs typeface="ヒラギノ角ゴ Pro W3" charset="0"/>
            </a:endParaRPr>
          </a:p>
          <a:p>
            <a:endParaRPr lang="en-US" sz="1800" dirty="0">
              <a:latin typeface="Franklin Gothic Book" charset="0"/>
              <a:ea typeface="ヒラギノ角ゴ Pro W3" charset="0"/>
              <a:cs typeface="ヒラギノ角ゴ Pro W3" charset="0"/>
            </a:endParaRPr>
          </a:p>
          <a:p>
            <a:pPr eaLnBrk="1" hangingPunct="1"/>
            <a:endParaRPr lang="en-US" sz="2800" b="1" i="1" dirty="0">
              <a:solidFill>
                <a:srgbClr val="FFFF00"/>
              </a:solidFill>
              <a:latin typeface="Franklin Gothic Book" charset="0"/>
              <a:ea typeface="ヒラギノ角ゴ Pro W3" charset="0"/>
              <a:cs typeface="ヒラギノ角ゴ Pro W3" charset="0"/>
            </a:endParaRPr>
          </a:p>
          <a:p>
            <a:pPr eaLnBrk="1" hangingPunct="1"/>
            <a:endParaRPr lang="en-US" sz="16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142683672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dirty="0" smtClean="0">
                <a:ea typeface="ヒラギノ角ゴ Pro W3" pitchFamily="-112" charset="-128"/>
              </a:rPr>
              <a:t>Key Moments in the Historical Geography of Israel and Palestine</a:t>
            </a:r>
          </a:p>
        </p:txBody>
      </p:sp>
      <p:sp>
        <p:nvSpPr>
          <p:cNvPr id="38915" name="Content Placeholder 2"/>
          <p:cNvSpPr>
            <a:spLocks noGrp="1"/>
          </p:cNvSpPr>
          <p:nvPr>
            <p:ph idx="1"/>
          </p:nvPr>
        </p:nvSpPr>
        <p:spPr>
          <a:xfrm>
            <a:off x="457200" y="1600200"/>
            <a:ext cx="8229600" cy="5257800"/>
          </a:xfrm>
        </p:spPr>
        <p:txBody>
          <a:bodyPr/>
          <a:lstStyle/>
          <a:p>
            <a:r>
              <a:rPr lang="en-US" sz="1800" dirty="0" smtClean="0">
                <a:latin typeface="Franklin Gothic Book" charset="0"/>
                <a:ea typeface="ヒラギノ角ゴ Pro W3" charset="0"/>
                <a:cs typeface="ヒラギノ角ゴ Pro W3" charset="0"/>
              </a:rPr>
              <a:t>1967: PLO moves to Jordan</a:t>
            </a:r>
          </a:p>
          <a:p>
            <a:r>
              <a:rPr lang="en-US" sz="1800" dirty="0" smtClean="0">
                <a:latin typeface="Franklin Gothic Book" charset="0"/>
                <a:ea typeface="ヒラギノ角ゴ Pro W3" charset="0"/>
                <a:cs typeface="ヒラギノ角ゴ Pro W3" charset="0"/>
              </a:rPr>
              <a:t>1971: PLO kicked out of Jordan, moves to Lebanon</a:t>
            </a:r>
          </a:p>
          <a:p>
            <a:r>
              <a:rPr lang="en-US" sz="1800" dirty="0" smtClean="0">
                <a:latin typeface="Franklin Gothic Book" charset="0"/>
                <a:ea typeface="ヒラギノ角ゴ Pro W3" charset="0"/>
                <a:cs typeface="ヒラギノ角ゴ Pro W3" charset="0"/>
              </a:rPr>
              <a:t>1973: October/”Yom Kippur” War</a:t>
            </a:r>
          </a:p>
          <a:p>
            <a:r>
              <a:rPr lang="en-US" sz="1800" dirty="0" smtClean="0">
                <a:latin typeface="Franklin Gothic Book" charset="0"/>
                <a:ea typeface="ヒラギノ角ゴ Pro W3" charset="0"/>
                <a:cs typeface="ヒラギノ角ゴ Pro W3" charset="0"/>
              </a:rPr>
              <a:t>1978: Israel occupies southern Lebanon </a:t>
            </a:r>
          </a:p>
          <a:p>
            <a:endParaRPr lang="en-US" sz="1800" dirty="0" smtClean="0">
              <a:latin typeface="Franklin Gothic Book" charset="0"/>
              <a:ea typeface="ヒラギノ角ゴ Pro W3" charset="0"/>
              <a:cs typeface="ヒラギノ角ゴ Pro W3" charset="0"/>
            </a:endParaRPr>
          </a:p>
          <a:p>
            <a:endParaRPr lang="en-US" sz="1800" dirty="0" smtClean="0">
              <a:latin typeface="Franklin Gothic Book" charset="0"/>
              <a:ea typeface="ヒラギノ角ゴ Pro W3" charset="0"/>
              <a:cs typeface="ヒラギノ角ゴ Pro W3" charset="0"/>
            </a:endParaRPr>
          </a:p>
          <a:p>
            <a:endParaRPr lang="en-US" sz="1800" dirty="0">
              <a:latin typeface="Franklin Gothic Book" charset="0"/>
              <a:ea typeface="ヒラギノ角ゴ Pro W3" charset="0"/>
              <a:cs typeface="ヒラギノ角ゴ Pro W3" charset="0"/>
            </a:endParaRPr>
          </a:p>
          <a:p>
            <a:pPr eaLnBrk="1" hangingPunct="1"/>
            <a:endParaRPr lang="en-US" sz="2800" b="1" i="1" dirty="0">
              <a:solidFill>
                <a:srgbClr val="FFFF00"/>
              </a:solidFill>
              <a:latin typeface="Franklin Gothic Book" charset="0"/>
              <a:ea typeface="ヒラギノ角ゴ Pro W3" charset="0"/>
              <a:cs typeface="ヒラギノ角ゴ Pro W3" charset="0"/>
            </a:endParaRPr>
          </a:p>
          <a:p>
            <a:pPr eaLnBrk="1" hangingPunct="1"/>
            <a:endParaRPr lang="en-US" sz="16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210941039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Three Myths about Israel/Palestine Conflict</a:t>
            </a:r>
            <a:endParaRPr lang="en-US" dirty="0"/>
          </a:p>
        </p:txBody>
      </p:sp>
      <p:sp>
        <p:nvSpPr>
          <p:cNvPr id="2" name="Content Placeholder 1"/>
          <p:cNvSpPr>
            <a:spLocks noGrp="1"/>
          </p:cNvSpPr>
          <p:nvPr>
            <p:ph idx="1"/>
          </p:nvPr>
        </p:nvSpPr>
        <p:spPr/>
        <p:txBody>
          <a:bodyPr>
            <a:noAutofit/>
          </a:bodyPr>
          <a:lstStyle/>
          <a:p>
            <a:pPr marL="514350" indent="-514350">
              <a:buSzPct val="100000"/>
              <a:buFont typeface="+mj-ea"/>
              <a:buAutoNum type="circleNumDbPlain"/>
            </a:pPr>
            <a:r>
              <a:rPr lang="en-US" sz="2800" dirty="0"/>
              <a:t>“They’ve been fighting for hundreds of years</a:t>
            </a:r>
            <a:r>
              <a:rPr lang="en-US" sz="2800" dirty="0" smtClean="0"/>
              <a:t>”</a:t>
            </a:r>
          </a:p>
          <a:p>
            <a:pPr marL="914400" lvl="1" indent="-514350">
              <a:buSzPct val="100000"/>
              <a:buFont typeface="Wingdings" charset="2"/>
              <a:buChar char="§"/>
            </a:pPr>
            <a:r>
              <a:rPr lang="en-US" sz="2400" dirty="0" smtClean="0">
                <a:solidFill>
                  <a:srgbClr val="FFFF00"/>
                </a:solidFill>
              </a:rPr>
              <a:t>Periodic fighting since 1917</a:t>
            </a:r>
          </a:p>
          <a:p>
            <a:pPr marL="514350" indent="-514350">
              <a:buSzPct val="100000"/>
              <a:buFont typeface="+mj-ea"/>
              <a:buAutoNum type="circleNumDbPlain"/>
            </a:pPr>
            <a:endParaRPr lang="en-US" sz="2800" dirty="0"/>
          </a:p>
          <a:p>
            <a:pPr marL="514350" indent="-514350">
              <a:buSzPct val="100000"/>
              <a:buFont typeface="+mj-ea"/>
              <a:buAutoNum type="circleNumDbPlain"/>
            </a:pPr>
            <a:r>
              <a:rPr lang="en-US" sz="2800" dirty="0" smtClean="0"/>
              <a:t>“It’s complicated”</a:t>
            </a:r>
          </a:p>
          <a:p>
            <a:pPr marL="914400" lvl="1" indent="-514350">
              <a:buSzPct val="100000"/>
              <a:buFont typeface="Wingdings" charset="2"/>
              <a:buChar char="§"/>
            </a:pPr>
            <a:endParaRPr lang="en-US" sz="2400" dirty="0" smtClean="0">
              <a:solidFill>
                <a:srgbClr val="FFFF00"/>
              </a:solidFill>
            </a:endParaRPr>
          </a:p>
          <a:p>
            <a:pPr marL="914400" lvl="1" indent="-514350">
              <a:buSzPct val="100000"/>
              <a:buFont typeface="Wingdings" charset="2"/>
              <a:buChar char="§"/>
            </a:pPr>
            <a:endParaRPr lang="en-US" sz="2400" dirty="0" smtClean="0">
              <a:solidFill>
                <a:srgbClr val="FFFF00"/>
              </a:solidFill>
            </a:endParaRPr>
          </a:p>
          <a:p>
            <a:pPr marL="514350" indent="-514350">
              <a:buSzPct val="100000"/>
              <a:buFont typeface="+mj-ea"/>
              <a:buAutoNum type="circleNumDbPlain"/>
            </a:pPr>
            <a:endParaRPr lang="en-US" sz="2800" dirty="0" smtClean="0"/>
          </a:p>
          <a:p>
            <a:pPr marL="514350" indent="-514350">
              <a:buSzPct val="100000"/>
              <a:buFont typeface="+mj-ea"/>
              <a:buAutoNum type="circleNumDbPlain"/>
            </a:pPr>
            <a:r>
              <a:rPr lang="en-US" sz="2800" dirty="0" smtClean="0"/>
              <a:t>“It’s all about religion”</a:t>
            </a:r>
          </a:p>
          <a:p>
            <a:endParaRPr lang="en-US" sz="2800" dirty="0"/>
          </a:p>
        </p:txBody>
      </p:sp>
    </p:spTree>
    <p:extLst>
      <p:ext uri="{BB962C8B-B14F-4D97-AF65-F5344CB8AC3E}">
        <p14:creationId xmlns:p14="http://schemas.microsoft.com/office/powerpoint/2010/main" val="29349637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rotWithShape="1">
          <a:blip r:embed="rId2"/>
          <a:srcRect b="3406"/>
          <a:stretch/>
        </p:blipFill>
        <p:spPr>
          <a:xfrm>
            <a:off x="1079728" y="0"/>
            <a:ext cx="6773427" cy="6858000"/>
          </a:xfrm>
          <a:prstGeom prst="rect">
            <a:avLst/>
          </a:prstGeom>
        </p:spPr>
      </p:pic>
    </p:spTree>
    <p:extLst>
      <p:ext uri="{BB962C8B-B14F-4D97-AF65-F5344CB8AC3E}">
        <p14:creationId xmlns:p14="http://schemas.microsoft.com/office/powerpoint/2010/main" val="10079970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dirty="0" smtClean="0">
                <a:ea typeface="ヒラギノ角ゴ Pro W3" pitchFamily="-112" charset="-128"/>
              </a:rPr>
              <a:t>Key Moments in the Historical Geography of Israel and Palestine</a:t>
            </a:r>
          </a:p>
        </p:txBody>
      </p:sp>
      <p:sp>
        <p:nvSpPr>
          <p:cNvPr id="38915" name="Content Placeholder 2"/>
          <p:cNvSpPr>
            <a:spLocks noGrp="1"/>
          </p:cNvSpPr>
          <p:nvPr>
            <p:ph idx="1"/>
          </p:nvPr>
        </p:nvSpPr>
        <p:spPr>
          <a:xfrm>
            <a:off x="457200" y="1600200"/>
            <a:ext cx="8229600" cy="5257800"/>
          </a:xfrm>
        </p:spPr>
        <p:txBody>
          <a:bodyPr/>
          <a:lstStyle/>
          <a:p>
            <a:r>
              <a:rPr lang="en-US" sz="1800" dirty="0" smtClean="0">
                <a:latin typeface="Franklin Gothic Book" charset="0"/>
                <a:ea typeface="ヒラギノ角ゴ Pro W3" charset="0"/>
                <a:cs typeface="ヒラギノ角ゴ Pro W3" charset="0"/>
              </a:rPr>
              <a:t>1967: PLO moves to Jordan</a:t>
            </a:r>
          </a:p>
          <a:p>
            <a:r>
              <a:rPr lang="en-US" sz="1800" dirty="0" smtClean="0">
                <a:latin typeface="Franklin Gothic Book" charset="0"/>
                <a:ea typeface="ヒラギノ角ゴ Pro W3" charset="0"/>
                <a:cs typeface="ヒラギノ角ゴ Pro W3" charset="0"/>
              </a:rPr>
              <a:t>1971: PLO kicked out of Jordan, moves to Lebanon</a:t>
            </a:r>
          </a:p>
          <a:p>
            <a:r>
              <a:rPr lang="en-US" sz="1800" dirty="0" smtClean="0">
                <a:latin typeface="Franklin Gothic Book" charset="0"/>
                <a:ea typeface="ヒラギノ角ゴ Pro W3" charset="0"/>
                <a:cs typeface="ヒラギノ角ゴ Pro W3" charset="0"/>
              </a:rPr>
              <a:t>1973: October/”Yom Kippur” War</a:t>
            </a:r>
          </a:p>
          <a:p>
            <a:r>
              <a:rPr lang="en-US" sz="1800" dirty="0" smtClean="0">
                <a:latin typeface="Franklin Gothic Book" charset="0"/>
                <a:ea typeface="ヒラギノ角ゴ Pro W3" charset="0"/>
                <a:cs typeface="ヒラギノ角ゴ Pro W3" charset="0"/>
              </a:rPr>
              <a:t>1978: Israel occupies southern Lebanon </a:t>
            </a:r>
          </a:p>
          <a:p>
            <a:endParaRPr lang="en-US" sz="1800" dirty="0" smtClean="0">
              <a:latin typeface="Franklin Gothic Book" charset="0"/>
              <a:ea typeface="ヒラギノ角ゴ Pro W3" charset="0"/>
              <a:cs typeface="ヒラギノ角ゴ Pro W3" charset="0"/>
            </a:endParaRPr>
          </a:p>
          <a:p>
            <a:endParaRPr lang="en-US" sz="1800" dirty="0" smtClean="0">
              <a:latin typeface="Franklin Gothic Book" charset="0"/>
              <a:ea typeface="ヒラギノ角ゴ Pro W3" charset="0"/>
              <a:cs typeface="ヒラギノ角ゴ Pro W3" charset="0"/>
            </a:endParaRPr>
          </a:p>
          <a:p>
            <a:endParaRPr lang="en-US" sz="1800" dirty="0">
              <a:latin typeface="Franklin Gothic Book" charset="0"/>
              <a:ea typeface="ヒラギノ角ゴ Pro W3" charset="0"/>
              <a:cs typeface="ヒラギノ角ゴ Pro W3" charset="0"/>
            </a:endParaRPr>
          </a:p>
          <a:p>
            <a:pPr eaLnBrk="1" hangingPunct="1"/>
            <a:endParaRPr lang="en-US" sz="2800" b="1" i="1" dirty="0">
              <a:solidFill>
                <a:srgbClr val="FFFF00"/>
              </a:solidFill>
              <a:latin typeface="Franklin Gothic Book" charset="0"/>
              <a:ea typeface="ヒラギノ角ゴ Pro W3" charset="0"/>
              <a:cs typeface="ヒラギノ角ゴ Pro W3" charset="0"/>
            </a:endParaRPr>
          </a:p>
          <a:p>
            <a:pPr eaLnBrk="1" hangingPunct="1"/>
            <a:endParaRPr lang="en-US" sz="16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377614269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dirty="0" smtClean="0">
                <a:ea typeface="ヒラギノ角ゴ Pro W3" pitchFamily="-112" charset="-128"/>
              </a:rPr>
              <a:t>Key Moments in the Historical Geography of Israel and Palestine</a:t>
            </a:r>
          </a:p>
        </p:txBody>
      </p:sp>
      <p:sp>
        <p:nvSpPr>
          <p:cNvPr id="38915" name="Content Placeholder 2"/>
          <p:cNvSpPr>
            <a:spLocks noGrp="1"/>
          </p:cNvSpPr>
          <p:nvPr>
            <p:ph idx="1"/>
          </p:nvPr>
        </p:nvSpPr>
        <p:spPr>
          <a:xfrm>
            <a:off x="457200" y="1600200"/>
            <a:ext cx="8229600" cy="5257800"/>
          </a:xfrm>
        </p:spPr>
        <p:txBody>
          <a:bodyPr/>
          <a:lstStyle/>
          <a:p>
            <a:r>
              <a:rPr lang="en-US" sz="1800" dirty="0" smtClean="0">
                <a:latin typeface="Franklin Gothic Book" charset="0"/>
                <a:ea typeface="ヒラギノ角ゴ Pro W3" charset="0"/>
                <a:cs typeface="ヒラギノ角ゴ Pro W3" charset="0"/>
              </a:rPr>
              <a:t>1967: PLO moves to Jordan</a:t>
            </a:r>
          </a:p>
          <a:p>
            <a:r>
              <a:rPr lang="en-US" sz="1800" dirty="0" smtClean="0">
                <a:latin typeface="Franklin Gothic Book" charset="0"/>
                <a:ea typeface="ヒラギノ角ゴ Pro W3" charset="0"/>
                <a:cs typeface="ヒラギノ角ゴ Pro W3" charset="0"/>
              </a:rPr>
              <a:t>1971: PLO kicked out of Jordan, moves to Lebanon</a:t>
            </a:r>
          </a:p>
          <a:p>
            <a:r>
              <a:rPr lang="en-US" sz="1800" dirty="0" smtClean="0">
                <a:latin typeface="Franklin Gothic Book" charset="0"/>
                <a:ea typeface="ヒラギノ角ゴ Pro W3" charset="0"/>
                <a:cs typeface="ヒラギノ角ゴ Pro W3" charset="0"/>
              </a:rPr>
              <a:t>1973: October/”Yom Kippur” War</a:t>
            </a:r>
          </a:p>
          <a:p>
            <a:r>
              <a:rPr lang="en-US" sz="1800" dirty="0" smtClean="0">
                <a:latin typeface="Franklin Gothic Book" charset="0"/>
                <a:ea typeface="ヒラギノ角ゴ Pro W3" charset="0"/>
                <a:cs typeface="ヒラギノ角ゴ Pro W3" charset="0"/>
              </a:rPr>
              <a:t>1978: Israel occupies southern Lebanon </a:t>
            </a:r>
          </a:p>
          <a:p>
            <a:r>
              <a:rPr lang="en-US" sz="1800" dirty="0" smtClean="0">
                <a:latin typeface="Franklin Gothic Book" charset="0"/>
                <a:ea typeface="ヒラギノ角ゴ Pro W3" charset="0"/>
                <a:cs typeface="ヒラギノ角ゴ Pro W3" charset="0"/>
              </a:rPr>
              <a:t>1979: Israeli-Egyptian Peace Treaty</a:t>
            </a:r>
          </a:p>
          <a:p>
            <a:endParaRPr lang="en-US" sz="1800" dirty="0" smtClean="0">
              <a:latin typeface="Franklin Gothic Book" charset="0"/>
              <a:ea typeface="ヒラギノ角ゴ Pro W3" charset="0"/>
              <a:cs typeface="ヒラギノ角ゴ Pro W3" charset="0"/>
            </a:endParaRPr>
          </a:p>
          <a:p>
            <a:endParaRPr lang="en-US" sz="1800" dirty="0" smtClean="0">
              <a:latin typeface="Franklin Gothic Book" charset="0"/>
              <a:ea typeface="ヒラギノ角ゴ Pro W3" charset="0"/>
              <a:cs typeface="ヒラギノ角ゴ Pro W3" charset="0"/>
            </a:endParaRPr>
          </a:p>
          <a:p>
            <a:endParaRPr lang="en-US" sz="1800" dirty="0">
              <a:latin typeface="Franklin Gothic Book" charset="0"/>
              <a:ea typeface="ヒラギノ角ゴ Pro W3" charset="0"/>
              <a:cs typeface="ヒラギノ角ゴ Pro W3" charset="0"/>
            </a:endParaRPr>
          </a:p>
          <a:p>
            <a:pPr eaLnBrk="1" hangingPunct="1"/>
            <a:endParaRPr lang="en-US" sz="2800" b="1" i="1" dirty="0">
              <a:solidFill>
                <a:srgbClr val="FFFF00"/>
              </a:solidFill>
              <a:latin typeface="Franklin Gothic Book" charset="0"/>
              <a:ea typeface="ヒラギノ角ゴ Pro W3" charset="0"/>
              <a:cs typeface="ヒラギノ角ゴ Pro W3" charset="0"/>
            </a:endParaRPr>
          </a:p>
          <a:p>
            <a:pPr eaLnBrk="1" hangingPunct="1"/>
            <a:endParaRPr lang="en-US" sz="16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226951648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endParaRPr lang="en-US" smtClean="0"/>
          </a:p>
        </p:txBody>
      </p:sp>
      <p:sp>
        <p:nvSpPr>
          <p:cNvPr id="56323" name="Content Placeholder 2"/>
          <p:cNvSpPr>
            <a:spLocks noGrp="1"/>
          </p:cNvSpPr>
          <p:nvPr>
            <p:ph idx="1"/>
          </p:nvPr>
        </p:nvSpPr>
        <p:spPr/>
        <p:txBody>
          <a:bodyPr/>
          <a:lstStyle/>
          <a:p>
            <a:endParaRPr lang="en-US" smtClean="0"/>
          </a:p>
        </p:txBody>
      </p:sp>
      <p:pic>
        <p:nvPicPr>
          <p:cNvPr id="56324" name="Picture 3"/>
          <p:cNvPicPr>
            <a:picLocks noChangeAspect="1"/>
          </p:cNvPicPr>
          <p:nvPr/>
        </p:nvPicPr>
        <p:blipFill>
          <a:blip r:embed="rId2"/>
          <a:srcRect/>
          <a:stretch>
            <a:fillRect/>
          </a:stretch>
        </p:blipFill>
        <p:spPr bwMode="auto">
          <a:xfrm>
            <a:off x="19050" y="-120650"/>
            <a:ext cx="9105900" cy="7099300"/>
          </a:xfrm>
          <a:prstGeom prst="rect">
            <a:avLst/>
          </a:prstGeom>
          <a:noFill/>
          <a:ln w="9525">
            <a:noFill/>
            <a:miter lim="800000"/>
            <a:headEnd/>
            <a:tailEnd/>
          </a:ln>
        </p:spPr>
      </p:pic>
    </p:spTree>
    <p:extLst>
      <p:ext uri="{BB962C8B-B14F-4D97-AF65-F5344CB8AC3E}">
        <p14:creationId xmlns:p14="http://schemas.microsoft.com/office/powerpoint/2010/main" val="37342613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1200"/>
            <a:ext cx="3810000" cy="1858963"/>
          </a:xfrm>
        </p:spPr>
        <p:txBody>
          <a:bodyPr rtlCol="0">
            <a:normAutofit fontScale="90000"/>
          </a:bodyPr>
          <a:lstStyle/>
          <a:p>
            <a:pPr fontAlgn="auto">
              <a:spcAft>
                <a:spcPts val="0"/>
              </a:spcAft>
              <a:defRPr/>
            </a:pPr>
            <a:r>
              <a:rPr lang="en-US" dirty="0" smtClean="0">
                <a:ea typeface="+mj-ea"/>
                <a:cs typeface="+mj-cs"/>
              </a:rPr>
              <a:t>Israel’s Withdrawal from Egypt’s Sinai Peninsula (1979-1982)</a:t>
            </a:r>
            <a:endParaRPr lang="en-US" dirty="0">
              <a:ea typeface="+mj-ea"/>
              <a:cs typeface="+mj-cs"/>
            </a:endParaRPr>
          </a:p>
        </p:txBody>
      </p:sp>
      <p:pic>
        <p:nvPicPr>
          <p:cNvPr id="57347" name="Picture 4"/>
          <p:cNvPicPr>
            <a:picLocks noChangeAspect="1" noChangeArrowheads="1"/>
          </p:cNvPicPr>
          <p:nvPr/>
        </p:nvPicPr>
        <p:blipFill>
          <a:blip r:embed="rId2"/>
          <a:srcRect/>
          <a:stretch>
            <a:fillRect/>
          </a:stretch>
        </p:blipFill>
        <p:spPr bwMode="auto">
          <a:xfrm>
            <a:off x="4419600" y="609600"/>
            <a:ext cx="3810000" cy="5146675"/>
          </a:xfrm>
          <a:prstGeom prst="rect">
            <a:avLst/>
          </a:prstGeom>
          <a:noFill/>
          <a:ln w="9525">
            <a:noFill/>
            <a:miter lim="800000"/>
            <a:headEnd/>
            <a:tailEnd/>
          </a:ln>
        </p:spPr>
      </p:pic>
    </p:spTree>
    <p:extLst>
      <p:ext uri="{BB962C8B-B14F-4D97-AF65-F5344CB8AC3E}">
        <p14:creationId xmlns:p14="http://schemas.microsoft.com/office/powerpoint/2010/main" val="13724012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dirty="0" smtClean="0">
                <a:ea typeface="ヒラギノ角ゴ Pro W3" pitchFamily="-112" charset="-128"/>
              </a:rPr>
              <a:t>Key Moments in the Historical Geography of Israel and Palestine</a:t>
            </a:r>
          </a:p>
        </p:txBody>
      </p:sp>
      <p:sp>
        <p:nvSpPr>
          <p:cNvPr id="38915" name="Content Placeholder 2"/>
          <p:cNvSpPr>
            <a:spLocks noGrp="1"/>
          </p:cNvSpPr>
          <p:nvPr>
            <p:ph idx="1"/>
          </p:nvPr>
        </p:nvSpPr>
        <p:spPr>
          <a:xfrm>
            <a:off x="457200" y="1600200"/>
            <a:ext cx="8229600" cy="5257800"/>
          </a:xfrm>
        </p:spPr>
        <p:txBody>
          <a:bodyPr/>
          <a:lstStyle/>
          <a:p>
            <a:r>
              <a:rPr lang="en-US" sz="1800" dirty="0" smtClean="0">
                <a:latin typeface="Franklin Gothic Book" charset="0"/>
                <a:ea typeface="ヒラギノ角ゴ Pro W3" charset="0"/>
                <a:cs typeface="ヒラギノ角ゴ Pro W3" charset="0"/>
              </a:rPr>
              <a:t>1967: PLO moves to Jordan</a:t>
            </a:r>
          </a:p>
          <a:p>
            <a:r>
              <a:rPr lang="en-US" sz="1800" dirty="0" smtClean="0">
                <a:latin typeface="Franklin Gothic Book" charset="0"/>
                <a:ea typeface="ヒラギノ角ゴ Pro W3" charset="0"/>
                <a:cs typeface="ヒラギノ角ゴ Pro W3" charset="0"/>
              </a:rPr>
              <a:t>1971: PLO kicked out of Jordan, moves to Lebanon</a:t>
            </a:r>
          </a:p>
          <a:p>
            <a:r>
              <a:rPr lang="en-US" sz="1800" dirty="0" smtClean="0">
                <a:latin typeface="Franklin Gothic Book" charset="0"/>
                <a:ea typeface="ヒラギノ角ゴ Pro W3" charset="0"/>
                <a:cs typeface="ヒラギノ角ゴ Pro W3" charset="0"/>
              </a:rPr>
              <a:t>1973: October/”Yom Kippur” War</a:t>
            </a:r>
          </a:p>
          <a:p>
            <a:r>
              <a:rPr lang="en-US" sz="1800" dirty="0" smtClean="0">
                <a:latin typeface="Franklin Gothic Book" charset="0"/>
                <a:ea typeface="ヒラギノ角ゴ Pro W3" charset="0"/>
                <a:cs typeface="ヒラギノ角ゴ Pro W3" charset="0"/>
              </a:rPr>
              <a:t>1978: Israel occupies southern Lebanon </a:t>
            </a:r>
          </a:p>
          <a:p>
            <a:r>
              <a:rPr lang="en-US" sz="1800" dirty="0" smtClean="0">
                <a:latin typeface="Franklin Gothic Book" charset="0"/>
                <a:ea typeface="ヒラギノ角ゴ Pro W3" charset="0"/>
                <a:cs typeface="ヒラギノ角ゴ Pro W3" charset="0"/>
              </a:rPr>
              <a:t>1979: Israeli-Egyptian Peace Treaty</a:t>
            </a:r>
          </a:p>
          <a:p>
            <a:endParaRPr lang="en-US" sz="1800" dirty="0" smtClean="0">
              <a:latin typeface="Franklin Gothic Book" charset="0"/>
              <a:ea typeface="ヒラギノ角ゴ Pro W3" charset="0"/>
              <a:cs typeface="ヒラギノ角ゴ Pro W3" charset="0"/>
            </a:endParaRPr>
          </a:p>
          <a:p>
            <a:endParaRPr lang="en-US" sz="1800" dirty="0" smtClean="0">
              <a:latin typeface="Franklin Gothic Book" charset="0"/>
              <a:ea typeface="ヒラギノ角ゴ Pro W3" charset="0"/>
              <a:cs typeface="ヒラギノ角ゴ Pro W3" charset="0"/>
            </a:endParaRPr>
          </a:p>
          <a:p>
            <a:endParaRPr lang="en-US" sz="1800" dirty="0">
              <a:latin typeface="Franklin Gothic Book" charset="0"/>
              <a:ea typeface="ヒラギノ角ゴ Pro W3" charset="0"/>
              <a:cs typeface="ヒラギノ角ゴ Pro W3" charset="0"/>
            </a:endParaRPr>
          </a:p>
          <a:p>
            <a:pPr eaLnBrk="1" hangingPunct="1"/>
            <a:endParaRPr lang="en-US" sz="2800" b="1" i="1" dirty="0">
              <a:solidFill>
                <a:srgbClr val="FFFF00"/>
              </a:solidFill>
              <a:latin typeface="Franklin Gothic Book" charset="0"/>
              <a:ea typeface="ヒラギノ角ゴ Pro W3" charset="0"/>
              <a:cs typeface="ヒラギノ角ゴ Pro W3" charset="0"/>
            </a:endParaRPr>
          </a:p>
          <a:p>
            <a:pPr eaLnBrk="1" hangingPunct="1"/>
            <a:endParaRPr lang="en-US" sz="16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396290848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dirty="0" smtClean="0">
                <a:ea typeface="ヒラギノ角ゴ Pro W3" pitchFamily="-112" charset="-128"/>
              </a:rPr>
              <a:t>Key Moments in the Historical Geography of Israel and Palestine</a:t>
            </a:r>
          </a:p>
        </p:txBody>
      </p:sp>
      <p:sp>
        <p:nvSpPr>
          <p:cNvPr id="38915" name="Content Placeholder 2"/>
          <p:cNvSpPr>
            <a:spLocks noGrp="1"/>
          </p:cNvSpPr>
          <p:nvPr>
            <p:ph idx="1"/>
          </p:nvPr>
        </p:nvSpPr>
        <p:spPr>
          <a:xfrm>
            <a:off x="457200" y="1600200"/>
            <a:ext cx="8229600" cy="5257800"/>
          </a:xfrm>
        </p:spPr>
        <p:txBody>
          <a:bodyPr/>
          <a:lstStyle/>
          <a:p>
            <a:r>
              <a:rPr lang="en-US" sz="1800" dirty="0" smtClean="0">
                <a:latin typeface="Franklin Gothic Book" charset="0"/>
                <a:ea typeface="ヒラギノ角ゴ Pro W3" charset="0"/>
                <a:cs typeface="ヒラギノ角ゴ Pro W3" charset="0"/>
              </a:rPr>
              <a:t>1967: PLO moves to Jordan</a:t>
            </a:r>
          </a:p>
          <a:p>
            <a:r>
              <a:rPr lang="en-US" sz="1800" dirty="0" smtClean="0">
                <a:latin typeface="Franklin Gothic Book" charset="0"/>
                <a:ea typeface="ヒラギノ角ゴ Pro W3" charset="0"/>
                <a:cs typeface="ヒラギノ角ゴ Pro W3" charset="0"/>
              </a:rPr>
              <a:t>1971: PLO kicked out of Jordan, moves to Lebanon</a:t>
            </a:r>
          </a:p>
          <a:p>
            <a:r>
              <a:rPr lang="en-US" sz="1800" dirty="0" smtClean="0">
                <a:latin typeface="Franklin Gothic Book" charset="0"/>
                <a:ea typeface="ヒラギノ角ゴ Pro W3" charset="0"/>
                <a:cs typeface="ヒラギノ角ゴ Pro W3" charset="0"/>
              </a:rPr>
              <a:t>1973: October/”Yom Kippur” War</a:t>
            </a:r>
          </a:p>
          <a:p>
            <a:r>
              <a:rPr lang="en-US" sz="1800" dirty="0" smtClean="0">
                <a:latin typeface="Franklin Gothic Book" charset="0"/>
                <a:ea typeface="ヒラギノ角ゴ Pro W3" charset="0"/>
                <a:cs typeface="ヒラギノ角ゴ Pro W3" charset="0"/>
              </a:rPr>
              <a:t>1978: Israel occupies southern Lebanon </a:t>
            </a:r>
          </a:p>
          <a:p>
            <a:r>
              <a:rPr lang="en-US" sz="1800" dirty="0" smtClean="0">
                <a:latin typeface="Franklin Gothic Book" charset="0"/>
                <a:ea typeface="ヒラギノ角ゴ Pro W3" charset="0"/>
                <a:cs typeface="ヒラギノ角ゴ Pro W3" charset="0"/>
              </a:rPr>
              <a:t>1979: Israeli-Egyptian Peace Treaty</a:t>
            </a:r>
          </a:p>
          <a:p>
            <a:r>
              <a:rPr lang="en-US" sz="1800" dirty="0" smtClean="0">
                <a:latin typeface="Franklin Gothic Book" charset="0"/>
                <a:ea typeface="ヒラギノ角ゴ Pro W3" charset="0"/>
                <a:cs typeface="ヒラギノ角ゴ Pro W3" charset="0"/>
              </a:rPr>
              <a:t>1980s: Israel settles more civilians in West Bank and Gaza</a:t>
            </a:r>
            <a:endParaRPr lang="en-US" sz="1400" dirty="0" smtClean="0">
              <a:latin typeface="Franklin Gothic Book" charset="0"/>
              <a:ea typeface="ヒラギノ角ゴ Pro W3" charset="0"/>
              <a:cs typeface="ヒラギノ角ゴ Pro W3" charset="0"/>
            </a:endParaRPr>
          </a:p>
          <a:p>
            <a:pPr lvl="1"/>
            <a:endParaRPr lang="en-US" sz="1400" dirty="0" smtClean="0">
              <a:latin typeface="Franklin Gothic Book" charset="0"/>
              <a:ea typeface="ヒラギノ角ゴ Pro W3" charset="0"/>
              <a:cs typeface="ヒラギノ角ゴ Pro W3" charset="0"/>
            </a:endParaRPr>
          </a:p>
          <a:p>
            <a:endParaRPr lang="en-US" sz="1800" dirty="0" smtClean="0">
              <a:latin typeface="Franklin Gothic Book" charset="0"/>
              <a:ea typeface="ヒラギノ角ゴ Pro W3" charset="0"/>
              <a:cs typeface="ヒラギノ角ゴ Pro W3" charset="0"/>
            </a:endParaRPr>
          </a:p>
          <a:p>
            <a:endParaRPr lang="en-US" sz="1800" dirty="0" smtClean="0">
              <a:latin typeface="Franklin Gothic Book" charset="0"/>
              <a:ea typeface="ヒラギノ角ゴ Pro W3" charset="0"/>
              <a:cs typeface="ヒラギノ角ゴ Pro W3" charset="0"/>
            </a:endParaRPr>
          </a:p>
          <a:p>
            <a:endParaRPr lang="en-US" sz="1800" dirty="0">
              <a:latin typeface="Franklin Gothic Book" charset="0"/>
              <a:ea typeface="ヒラギノ角ゴ Pro W3" charset="0"/>
              <a:cs typeface="ヒラギノ角ゴ Pro W3" charset="0"/>
            </a:endParaRPr>
          </a:p>
          <a:p>
            <a:pPr eaLnBrk="1" hangingPunct="1"/>
            <a:endParaRPr lang="en-US" sz="2800" b="1" i="1" dirty="0">
              <a:solidFill>
                <a:srgbClr val="FFFF00"/>
              </a:solidFill>
              <a:latin typeface="Franklin Gothic Book" charset="0"/>
              <a:ea typeface="ヒラギノ角ゴ Pro W3" charset="0"/>
              <a:cs typeface="ヒラギノ角ゴ Pro W3" charset="0"/>
            </a:endParaRPr>
          </a:p>
          <a:p>
            <a:pPr eaLnBrk="1" hangingPunct="1"/>
            <a:endParaRPr lang="en-US" sz="16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155007928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99790" y="42202"/>
            <a:ext cx="4238147" cy="6815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75537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60325"/>
            <a:ext cx="5410200" cy="683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96800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dirty="0" smtClean="0">
                <a:ea typeface="ヒラギノ角ゴ Pro W3" pitchFamily="-112" charset="-128"/>
              </a:rPr>
              <a:t>Key Moments in the Historical Geography of Israel and Palestine</a:t>
            </a:r>
          </a:p>
        </p:txBody>
      </p:sp>
      <p:sp>
        <p:nvSpPr>
          <p:cNvPr id="38915" name="Content Placeholder 2"/>
          <p:cNvSpPr>
            <a:spLocks noGrp="1"/>
          </p:cNvSpPr>
          <p:nvPr>
            <p:ph idx="1"/>
          </p:nvPr>
        </p:nvSpPr>
        <p:spPr>
          <a:xfrm>
            <a:off x="457200" y="1600200"/>
            <a:ext cx="8229600" cy="5257800"/>
          </a:xfrm>
        </p:spPr>
        <p:txBody>
          <a:bodyPr/>
          <a:lstStyle/>
          <a:p>
            <a:r>
              <a:rPr lang="en-US" sz="1800" dirty="0" smtClean="0">
                <a:latin typeface="Franklin Gothic Book" charset="0"/>
                <a:ea typeface="ヒラギノ角ゴ Pro W3" charset="0"/>
                <a:cs typeface="ヒラギノ角ゴ Pro W3" charset="0"/>
              </a:rPr>
              <a:t>1967: PLO moves to Jordan</a:t>
            </a:r>
          </a:p>
          <a:p>
            <a:r>
              <a:rPr lang="en-US" sz="1800" dirty="0" smtClean="0">
                <a:latin typeface="Franklin Gothic Book" charset="0"/>
                <a:ea typeface="ヒラギノ角ゴ Pro W3" charset="0"/>
                <a:cs typeface="ヒラギノ角ゴ Pro W3" charset="0"/>
              </a:rPr>
              <a:t>1971: PLO kicked out of Jordan, moves to Lebanon</a:t>
            </a:r>
          </a:p>
          <a:p>
            <a:r>
              <a:rPr lang="en-US" sz="1800" dirty="0" smtClean="0">
                <a:latin typeface="Franklin Gothic Book" charset="0"/>
                <a:ea typeface="ヒラギノ角ゴ Pro W3" charset="0"/>
                <a:cs typeface="ヒラギノ角ゴ Pro W3" charset="0"/>
              </a:rPr>
              <a:t>1973: October/”Yom Kippur” War</a:t>
            </a:r>
          </a:p>
          <a:p>
            <a:r>
              <a:rPr lang="en-US" sz="1800" dirty="0" smtClean="0">
                <a:latin typeface="Franklin Gothic Book" charset="0"/>
                <a:ea typeface="ヒラギノ角ゴ Pro W3" charset="0"/>
                <a:cs typeface="ヒラギノ角ゴ Pro W3" charset="0"/>
              </a:rPr>
              <a:t>1978: Israel occupies southern Lebanon </a:t>
            </a:r>
          </a:p>
          <a:p>
            <a:r>
              <a:rPr lang="en-US" sz="1800" dirty="0" smtClean="0">
                <a:latin typeface="Franklin Gothic Book" charset="0"/>
                <a:ea typeface="ヒラギノ角ゴ Pro W3" charset="0"/>
                <a:cs typeface="ヒラギノ角ゴ Pro W3" charset="0"/>
              </a:rPr>
              <a:t>1979: Israeli-Egyptian Peace Treaty</a:t>
            </a:r>
          </a:p>
          <a:p>
            <a:r>
              <a:rPr lang="en-US" sz="1800" dirty="0" smtClean="0">
                <a:latin typeface="Franklin Gothic Book" charset="0"/>
                <a:ea typeface="ヒラギノ角ゴ Pro W3" charset="0"/>
                <a:cs typeface="ヒラギノ角ゴ Pro W3" charset="0"/>
              </a:rPr>
              <a:t>1980s: Israel settles more civilians in West Bank and Gaza</a:t>
            </a:r>
            <a:endParaRPr lang="en-US" sz="1400" dirty="0" smtClean="0">
              <a:latin typeface="Franklin Gothic Book" charset="0"/>
              <a:ea typeface="ヒラギノ角ゴ Pro W3" charset="0"/>
              <a:cs typeface="ヒラギノ角ゴ Pro W3" charset="0"/>
            </a:endParaRPr>
          </a:p>
          <a:p>
            <a:pPr lvl="1"/>
            <a:endParaRPr lang="en-US" sz="1400" dirty="0" smtClean="0">
              <a:latin typeface="Franklin Gothic Book" charset="0"/>
              <a:ea typeface="ヒラギノ角ゴ Pro W3" charset="0"/>
              <a:cs typeface="ヒラギノ角ゴ Pro W3" charset="0"/>
            </a:endParaRPr>
          </a:p>
          <a:p>
            <a:endParaRPr lang="en-US" sz="1800" dirty="0" smtClean="0">
              <a:latin typeface="Franklin Gothic Book" charset="0"/>
              <a:ea typeface="ヒラギノ角ゴ Pro W3" charset="0"/>
              <a:cs typeface="ヒラギノ角ゴ Pro W3" charset="0"/>
            </a:endParaRPr>
          </a:p>
          <a:p>
            <a:endParaRPr lang="en-US" sz="1800" dirty="0" smtClean="0">
              <a:latin typeface="Franklin Gothic Book" charset="0"/>
              <a:ea typeface="ヒラギノ角ゴ Pro W3" charset="0"/>
              <a:cs typeface="ヒラギノ角ゴ Pro W3" charset="0"/>
            </a:endParaRPr>
          </a:p>
          <a:p>
            <a:endParaRPr lang="en-US" sz="1800" dirty="0">
              <a:latin typeface="Franklin Gothic Book" charset="0"/>
              <a:ea typeface="ヒラギノ角ゴ Pro W3" charset="0"/>
              <a:cs typeface="ヒラギノ角ゴ Pro W3" charset="0"/>
            </a:endParaRPr>
          </a:p>
          <a:p>
            <a:pPr eaLnBrk="1" hangingPunct="1"/>
            <a:endParaRPr lang="en-US" sz="2800" b="1" i="1" dirty="0">
              <a:solidFill>
                <a:srgbClr val="FFFF00"/>
              </a:solidFill>
              <a:latin typeface="Franklin Gothic Book" charset="0"/>
              <a:ea typeface="ヒラギノ角ゴ Pro W3" charset="0"/>
              <a:cs typeface="ヒラギノ角ゴ Pro W3" charset="0"/>
            </a:endParaRPr>
          </a:p>
          <a:p>
            <a:pPr eaLnBrk="1" hangingPunct="1"/>
            <a:endParaRPr lang="en-US" sz="16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8268223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Three Myths about Israel/Palestine Conflict</a:t>
            </a:r>
            <a:endParaRPr lang="en-US" dirty="0"/>
          </a:p>
        </p:txBody>
      </p:sp>
      <p:sp>
        <p:nvSpPr>
          <p:cNvPr id="2" name="Content Placeholder 1"/>
          <p:cNvSpPr>
            <a:spLocks noGrp="1"/>
          </p:cNvSpPr>
          <p:nvPr>
            <p:ph idx="1"/>
          </p:nvPr>
        </p:nvSpPr>
        <p:spPr/>
        <p:txBody>
          <a:bodyPr>
            <a:noAutofit/>
          </a:bodyPr>
          <a:lstStyle/>
          <a:p>
            <a:pPr marL="514350" indent="-514350">
              <a:buSzPct val="100000"/>
              <a:buFont typeface="+mj-ea"/>
              <a:buAutoNum type="circleNumDbPlain"/>
            </a:pPr>
            <a:r>
              <a:rPr lang="en-US" sz="2800" dirty="0"/>
              <a:t>“They’ve been fighting for hundreds of years</a:t>
            </a:r>
            <a:r>
              <a:rPr lang="en-US" sz="2800" dirty="0" smtClean="0"/>
              <a:t>”</a:t>
            </a:r>
          </a:p>
          <a:p>
            <a:pPr marL="914400" lvl="1" indent="-514350">
              <a:buSzPct val="100000"/>
              <a:buFont typeface="Wingdings" charset="2"/>
              <a:buChar char="§"/>
            </a:pPr>
            <a:r>
              <a:rPr lang="en-US" sz="2400" dirty="0" smtClean="0">
                <a:solidFill>
                  <a:srgbClr val="FFFF00"/>
                </a:solidFill>
              </a:rPr>
              <a:t>Periodic fighting since 1917</a:t>
            </a:r>
          </a:p>
          <a:p>
            <a:pPr marL="514350" indent="-514350">
              <a:buSzPct val="100000"/>
              <a:buFont typeface="+mj-ea"/>
              <a:buAutoNum type="circleNumDbPlain"/>
            </a:pPr>
            <a:endParaRPr lang="en-US" sz="2800" dirty="0"/>
          </a:p>
          <a:p>
            <a:pPr marL="514350" indent="-514350">
              <a:buSzPct val="100000"/>
              <a:buFont typeface="+mj-ea"/>
              <a:buAutoNum type="circleNumDbPlain"/>
            </a:pPr>
            <a:r>
              <a:rPr lang="en-US" sz="2800" dirty="0" smtClean="0"/>
              <a:t>“It’s complicated”</a:t>
            </a:r>
          </a:p>
          <a:p>
            <a:pPr marL="914400" lvl="1" indent="-514350">
              <a:buSzPct val="100000"/>
              <a:buFont typeface="Wingdings" charset="2"/>
              <a:buChar char="§"/>
            </a:pPr>
            <a:r>
              <a:rPr lang="en-US" sz="2400" dirty="0" smtClean="0">
                <a:solidFill>
                  <a:srgbClr val="FFFF00"/>
                </a:solidFill>
              </a:rPr>
              <a:t>1948: The Birth of Israel and the </a:t>
            </a:r>
            <a:r>
              <a:rPr lang="en-US" sz="2400" dirty="0" err="1" smtClean="0">
                <a:solidFill>
                  <a:srgbClr val="FFFF00"/>
                </a:solidFill>
              </a:rPr>
              <a:t>Nakba</a:t>
            </a:r>
            <a:r>
              <a:rPr lang="en-US" sz="2400" dirty="0" smtClean="0">
                <a:solidFill>
                  <a:srgbClr val="FFFF00"/>
                </a:solidFill>
              </a:rPr>
              <a:t> (“Catastrophe”)</a:t>
            </a:r>
          </a:p>
          <a:p>
            <a:pPr marL="914400" lvl="1" indent="-514350">
              <a:buSzPct val="100000"/>
              <a:buFont typeface="Wingdings" charset="2"/>
              <a:buChar char="§"/>
            </a:pPr>
            <a:endParaRPr lang="en-US" sz="2400" dirty="0" smtClean="0">
              <a:solidFill>
                <a:srgbClr val="FFFF00"/>
              </a:solidFill>
            </a:endParaRPr>
          </a:p>
          <a:p>
            <a:pPr marL="514350" indent="-514350">
              <a:buSzPct val="100000"/>
              <a:buFont typeface="+mj-ea"/>
              <a:buAutoNum type="circleNumDbPlain"/>
            </a:pPr>
            <a:endParaRPr lang="en-US" sz="2800" dirty="0" smtClean="0"/>
          </a:p>
          <a:p>
            <a:pPr marL="514350" indent="-514350">
              <a:buSzPct val="100000"/>
              <a:buFont typeface="+mj-ea"/>
              <a:buAutoNum type="circleNumDbPlain"/>
            </a:pPr>
            <a:r>
              <a:rPr lang="en-US" sz="2800" dirty="0" smtClean="0"/>
              <a:t>“It’s all about religion”</a:t>
            </a:r>
          </a:p>
          <a:p>
            <a:endParaRPr lang="en-US" sz="2800" dirty="0"/>
          </a:p>
        </p:txBody>
      </p:sp>
    </p:spTree>
    <p:extLst>
      <p:ext uri="{BB962C8B-B14F-4D97-AF65-F5344CB8AC3E}">
        <p14:creationId xmlns:p14="http://schemas.microsoft.com/office/powerpoint/2010/main" val="25925540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dirty="0" smtClean="0">
                <a:ea typeface="ヒラギノ角ゴ Pro W3" pitchFamily="-112" charset="-128"/>
              </a:rPr>
              <a:t>Key Moments in the Historical Geography of Israel and Palestine</a:t>
            </a:r>
          </a:p>
        </p:txBody>
      </p:sp>
      <p:sp>
        <p:nvSpPr>
          <p:cNvPr id="38915" name="Content Placeholder 2"/>
          <p:cNvSpPr>
            <a:spLocks noGrp="1"/>
          </p:cNvSpPr>
          <p:nvPr>
            <p:ph idx="1"/>
          </p:nvPr>
        </p:nvSpPr>
        <p:spPr>
          <a:xfrm>
            <a:off x="457200" y="1600200"/>
            <a:ext cx="8229600" cy="5257800"/>
          </a:xfrm>
        </p:spPr>
        <p:txBody>
          <a:bodyPr/>
          <a:lstStyle/>
          <a:p>
            <a:r>
              <a:rPr lang="en-US" sz="1800" dirty="0" smtClean="0">
                <a:latin typeface="Franklin Gothic Book" charset="0"/>
                <a:ea typeface="ヒラギノ角ゴ Pro W3" charset="0"/>
                <a:cs typeface="ヒラギノ角ゴ Pro W3" charset="0"/>
              </a:rPr>
              <a:t>1967: PLO moves to Jordan</a:t>
            </a:r>
          </a:p>
          <a:p>
            <a:r>
              <a:rPr lang="en-US" sz="1800" dirty="0" smtClean="0">
                <a:latin typeface="Franklin Gothic Book" charset="0"/>
                <a:ea typeface="ヒラギノ角ゴ Pro W3" charset="0"/>
                <a:cs typeface="ヒラギノ角ゴ Pro W3" charset="0"/>
              </a:rPr>
              <a:t>1971: PLO kicked out of Jordan, moves to Lebanon</a:t>
            </a:r>
          </a:p>
          <a:p>
            <a:r>
              <a:rPr lang="en-US" sz="1800" dirty="0" smtClean="0">
                <a:latin typeface="Franklin Gothic Book" charset="0"/>
                <a:ea typeface="ヒラギノ角ゴ Pro W3" charset="0"/>
                <a:cs typeface="ヒラギノ角ゴ Pro W3" charset="0"/>
              </a:rPr>
              <a:t>1973: October/”Yom Kippur” War</a:t>
            </a:r>
          </a:p>
          <a:p>
            <a:r>
              <a:rPr lang="en-US" sz="1800" dirty="0" smtClean="0">
                <a:latin typeface="Franklin Gothic Book" charset="0"/>
                <a:ea typeface="ヒラギノ角ゴ Pro W3" charset="0"/>
                <a:cs typeface="ヒラギノ角ゴ Pro W3" charset="0"/>
              </a:rPr>
              <a:t>1978: Israel occupies southern Lebanon </a:t>
            </a:r>
          </a:p>
          <a:p>
            <a:r>
              <a:rPr lang="en-US" sz="1800" dirty="0" smtClean="0">
                <a:latin typeface="Franklin Gothic Book" charset="0"/>
                <a:ea typeface="ヒラギノ角ゴ Pro W3" charset="0"/>
                <a:cs typeface="ヒラギノ角ゴ Pro W3" charset="0"/>
              </a:rPr>
              <a:t>1979: Israeli-Egyptian Peace Treaty</a:t>
            </a:r>
          </a:p>
          <a:p>
            <a:r>
              <a:rPr lang="en-US" sz="1800" dirty="0">
                <a:latin typeface="Franklin Gothic Book" charset="0"/>
                <a:ea typeface="ヒラギノ角ゴ Pro W3" charset="0"/>
                <a:cs typeface="ヒラギノ角ゴ Pro W3" charset="0"/>
              </a:rPr>
              <a:t>1980s: Israel settles </a:t>
            </a:r>
            <a:r>
              <a:rPr lang="en-US" sz="1800" dirty="0" smtClean="0">
                <a:latin typeface="Franklin Gothic Book" charset="0"/>
                <a:ea typeface="ヒラギノ角ゴ Pro W3" charset="0"/>
                <a:cs typeface="ヒラギノ角ゴ Pro W3" charset="0"/>
              </a:rPr>
              <a:t>more civilians </a:t>
            </a:r>
            <a:r>
              <a:rPr lang="en-US" sz="1800" dirty="0">
                <a:latin typeface="Franklin Gothic Book" charset="0"/>
                <a:ea typeface="ヒラギノ角ゴ Pro W3" charset="0"/>
                <a:cs typeface="ヒラギノ角ゴ Pro W3" charset="0"/>
              </a:rPr>
              <a:t>in West Bank and </a:t>
            </a:r>
            <a:r>
              <a:rPr lang="en-US" sz="1800" dirty="0" smtClean="0">
                <a:latin typeface="Franklin Gothic Book" charset="0"/>
                <a:ea typeface="ヒラギノ角ゴ Pro W3" charset="0"/>
                <a:cs typeface="ヒラギノ角ゴ Pro W3" charset="0"/>
              </a:rPr>
              <a:t>Gaza</a:t>
            </a:r>
          </a:p>
          <a:p>
            <a:r>
              <a:rPr lang="en-US" sz="1800" dirty="0" smtClean="0">
                <a:solidFill>
                  <a:srgbClr val="FFFF00"/>
                </a:solidFill>
                <a:latin typeface="Franklin Gothic Book" charset="0"/>
                <a:ea typeface="ヒラギノ角ゴ Pro W3" charset="0"/>
                <a:cs typeface="ヒラギノ角ゴ Pro W3" charset="0"/>
              </a:rPr>
              <a:t>1987-1993: First Palestinian Intifada (“Uprising”</a:t>
            </a:r>
            <a:r>
              <a:rPr lang="en-US" sz="1800" dirty="0" smtClean="0">
                <a:solidFill>
                  <a:srgbClr val="FFFF00"/>
                </a:solidFill>
                <a:latin typeface="Franklin Gothic Book" charset="0"/>
                <a:ea typeface="ヒラギノ角ゴ Pro W3" charset="0"/>
                <a:cs typeface="ヒラギノ角ゴ Pro W3" charset="0"/>
              </a:rPr>
              <a:t>)</a:t>
            </a:r>
          </a:p>
          <a:p>
            <a:pPr lvl="1"/>
            <a:endParaRPr lang="en-US" sz="1400" dirty="0" smtClean="0">
              <a:solidFill>
                <a:srgbClr val="FFFF00"/>
              </a:solidFill>
              <a:latin typeface="Franklin Gothic Book" charset="0"/>
              <a:ea typeface="ヒラギノ角ゴ Pro W3" charset="0"/>
              <a:cs typeface="ヒラギノ角ゴ Pro W3" charset="0"/>
            </a:endParaRPr>
          </a:p>
          <a:p>
            <a:endParaRPr lang="en-US" sz="1800" dirty="0" smtClean="0">
              <a:latin typeface="Franklin Gothic Book" charset="0"/>
              <a:ea typeface="ヒラギノ角ゴ Pro W3" charset="0"/>
              <a:cs typeface="ヒラギノ角ゴ Pro W3" charset="0"/>
            </a:endParaRPr>
          </a:p>
          <a:p>
            <a:endParaRPr lang="en-US" sz="1800" dirty="0" smtClean="0">
              <a:latin typeface="Franklin Gothic Book" charset="0"/>
              <a:ea typeface="ヒラギノ角ゴ Pro W3" charset="0"/>
              <a:cs typeface="ヒラギノ角ゴ Pro W3" charset="0"/>
            </a:endParaRPr>
          </a:p>
          <a:p>
            <a:endParaRPr lang="en-US" sz="1800" dirty="0">
              <a:latin typeface="Franklin Gothic Book" charset="0"/>
              <a:ea typeface="ヒラギノ角ゴ Pro W3" charset="0"/>
              <a:cs typeface="ヒラギノ角ゴ Pro W3" charset="0"/>
            </a:endParaRPr>
          </a:p>
          <a:p>
            <a:pPr eaLnBrk="1" hangingPunct="1"/>
            <a:endParaRPr lang="en-US" sz="2800" b="1" i="1" dirty="0">
              <a:solidFill>
                <a:srgbClr val="FFFF00"/>
              </a:solidFill>
              <a:latin typeface="Franklin Gothic Book" charset="0"/>
              <a:ea typeface="ヒラギノ角ゴ Pro W3" charset="0"/>
              <a:cs typeface="ヒラギノ角ゴ Pro W3" charset="0"/>
            </a:endParaRPr>
          </a:p>
          <a:p>
            <a:pPr eaLnBrk="1" hangingPunct="1"/>
            <a:endParaRPr lang="en-US" sz="16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2260257473"/>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dirty="0" smtClean="0">
                <a:ea typeface="ヒラギノ角ゴ Pro W3" pitchFamily="-112" charset="-128"/>
              </a:rPr>
              <a:t>Key Moments in the Historical Geography of Israel and Palestine</a:t>
            </a:r>
          </a:p>
        </p:txBody>
      </p:sp>
      <p:sp>
        <p:nvSpPr>
          <p:cNvPr id="38915" name="Content Placeholder 2"/>
          <p:cNvSpPr>
            <a:spLocks noGrp="1"/>
          </p:cNvSpPr>
          <p:nvPr>
            <p:ph idx="1"/>
          </p:nvPr>
        </p:nvSpPr>
        <p:spPr>
          <a:xfrm>
            <a:off x="457200" y="1600200"/>
            <a:ext cx="8229600" cy="5257800"/>
          </a:xfrm>
        </p:spPr>
        <p:txBody>
          <a:bodyPr/>
          <a:lstStyle/>
          <a:p>
            <a:r>
              <a:rPr lang="en-US" sz="1800" dirty="0" smtClean="0">
                <a:latin typeface="Franklin Gothic Book" charset="0"/>
                <a:ea typeface="ヒラギノ角ゴ Pro W3" charset="0"/>
                <a:cs typeface="ヒラギノ角ゴ Pro W3" charset="0"/>
              </a:rPr>
              <a:t>1967: PLO moves to Jordan</a:t>
            </a:r>
          </a:p>
          <a:p>
            <a:r>
              <a:rPr lang="en-US" sz="1800" dirty="0" smtClean="0">
                <a:latin typeface="Franklin Gothic Book" charset="0"/>
                <a:ea typeface="ヒラギノ角ゴ Pro W3" charset="0"/>
                <a:cs typeface="ヒラギノ角ゴ Pro W3" charset="0"/>
              </a:rPr>
              <a:t>1971: PLO kicked out of Jordan, moves to Lebanon</a:t>
            </a:r>
          </a:p>
          <a:p>
            <a:r>
              <a:rPr lang="en-US" sz="1800" dirty="0" smtClean="0">
                <a:latin typeface="Franklin Gothic Book" charset="0"/>
                <a:ea typeface="ヒラギノ角ゴ Pro W3" charset="0"/>
                <a:cs typeface="ヒラギノ角ゴ Pro W3" charset="0"/>
              </a:rPr>
              <a:t>1973: October/”Yom Kippur” War</a:t>
            </a:r>
          </a:p>
          <a:p>
            <a:r>
              <a:rPr lang="en-US" sz="1800" dirty="0" smtClean="0">
                <a:latin typeface="Franklin Gothic Book" charset="0"/>
                <a:ea typeface="ヒラギノ角ゴ Pro W3" charset="0"/>
                <a:cs typeface="ヒラギノ角ゴ Pro W3" charset="0"/>
              </a:rPr>
              <a:t>1978: Israel occupies southern Lebanon </a:t>
            </a:r>
          </a:p>
          <a:p>
            <a:r>
              <a:rPr lang="en-US" sz="1800" dirty="0" smtClean="0">
                <a:latin typeface="Franklin Gothic Book" charset="0"/>
                <a:ea typeface="ヒラギノ角ゴ Pro W3" charset="0"/>
                <a:cs typeface="ヒラギノ角ゴ Pro W3" charset="0"/>
              </a:rPr>
              <a:t>1979: Israeli-Egyptian Peace Treaty</a:t>
            </a:r>
          </a:p>
          <a:p>
            <a:r>
              <a:rPr lang="en-US" sz="1800" dirty="0">
                <a:latin typeface="Franklin Gothic Book" charset="0"/>
                <a:ea typeface="ヒラギノ角ゴ Pro W3" charset="0"/>
                <a:cs typeface="ヒラギノ角ゴ Pro W3" charset="0"/>
              </a:rPr>
              <a:t>1980s: Israel settles </a:t>
            </a:r>
            <a:r>
              <a:rPr lang="en-US" sz="1800" dirty="0" smtClean="0">
                <a:latin typeface="Franklin Gothic Book" charset="0"/>
                <a:ea typeface="ヒラギノ角ゴ Pro W3" charset="0"/>
                <a:cs typeface="ヒラギノ角ゴ Pro W3" charset="0"/>
              </a:rPr>
              <a:t>more civilians </a:t>
            </a:r>
            <a:r>
              <a:rPr lang="en-US" sz="1800" dirty="0">
                <a:latin typeface="Franklin Gothic Book" charset="0"/>
                <a:ea typeface="ヒラギノ角ゴ Pro W3" charset="0"/>
                <a:cs typeface="ヒラギノ角ゴ Pro W3" charset="0"/>
              </a:rPr>
              <a:t>in West Bank and </a:t>
            </a:r>
            <a:r>
              <a:rPr lang="en-US" sz="1800" dirty="0" smtClean="0">
                <a:latin typeface="Franklin Gothic Book" charset="0"/>
                <a:ea typeface="ヒラギノ角ゴ Pro W3" charset="0"/>
                <a:cs typeface="ヒラギノ角ゴ Pro W3" charset="0"/>
              </a:rPr>
              <a:t>Gaza</a:t>
            </a:r>
          </a:p>
          <a:p>
            <a:r>
              <a:rPr lang="en-US" sz="1800" dirty="0" smtClean="0">
                <a:solidFill>
                  <a:srgbClr val="FFFF00"/>
                </a:solidFill>
                <a:latin typeface="Franklin Gothic Book" charset="0"/>
                <a:ea typeface="ヒラギノ角ゴ Pro W3" charset="0"/>
                <a:cs typeface="ヒラギノ角ゴ Pro W3" charset="0"/>
              </a:rPr>
              <a:t>1987-1993: First Palestinian Intifada (“Uprising”</a:t>
            </a:r>
            <a:r>
              <a:rPr lang="en-US" sz="1800" dirty="0" smtClean="0">
                <a:solidFill>
                  <a:srgbClr val="FFFF00"/>
                </a:solidFill>
                <a:latin typeface="Franklin Gothic Book" charset="0"/>
                <a:ea typeface="ヒラギノ角ゴ Pro W3" charset="0"/>
                <a:cs typeface="ヒラギノ角ゴ Pro W3" charset="0"/>
              </a:rPr>
              <a:t>)</a:t>
            </a:r>
          </a:p>
          <a:p>
            <a:pPr lvl="1"/>
            <a:r>
              <a:rPr lang="en-US" sz="1400" dirty="0" smtClean="0">
                <a:solidFill>
                  <a:srgbClr val="FFFFFF"/>
                </a:solidFill>
                <a:latin typeface="Franklin Gothic Book" charset="0"/>
                <a:ea typeface="ヒラギノ角ゴ Pro W3" charset="0"/>
                <a:cs typeface="ヒラギノ角ゴ Pro W3" charset="0"/>
              </a:rPr>
              <a:t>1,376 Palestinians killed</a:t>
            </a:r>
          </a:p>
          <a:p>
            <a:pPr lvl="1"/>
            <a:endParaRPr lang="en-US" sz="1400" dirty="0" smtClean="0">
              <a:solidFill>
                <a:srgbClr val="FFFF00"/>
              </a:solidFill>
              <a:latin typeface="Franklin Gothic Book" charset="0"/>
              <a:ea typeface="ヒラギノ角ゴ Pro W3" charset="0"/>
              <a:cs typeface="ヒラギノ角ゴ Pro W3" charset="0"/>
            </a:endParaRPr>
          </a:p>
          <a:p>
            <a:endParaRPr lang="en-US" sz="1800" dirty="0" smtClean="0">
              <a:latin typeface="Franklin Gothic Book" charset="0"/>
              <a:ea typeface="ヒラギノ角ゴ Pro W3" charset="0"/>
              <a:cs typeface="ヒラギノ角ゴ Pro W3" charset="0"/>
            </a:endParaRPr>
          </a:p>
          <a:p>
            <a:endParaRPr lang="en-US" sz="1800" dirty="0" smtClean="0">
              <a:latin typeface="Franklin Gothic Book" charset="0"/>
              <a:ea typeface="ヒラギノ角ゴ Pro W3" charset="0"/>
              <a:cs typeface="ヒラギノ角ゴ Pro W3" charset="0"/>
            </a:endParaRPr>
          </a:p>
          <a:p>
            <a:endParaRPr lang="en-US" sz="1800" dirty="0">
              <a:latin typeface="Franklin Gothic Book" charset="0"/>
              <a:ea typeface="ヒラギノ角ゴ Pro W3" charset="0"/>
              <a:cs typeface="ヒラギノ角ゴ Pro W3" charset="0"/>
            </a:endParaRPr>
          </a:p>
          <a:p>
            <a:pPr eaLnBrk="1" hangingPunct="1"/>
            <a:endParaRPr lang="en-US" sz="2800" b="1" i="1" dirty="0">
              <a:solidFill>
                <a:srgbClr val="FFFF00"/>
              </a:solidFill>
              <a:latin typeface="Franklin Gothic Book" charset="0"/>
              <a:ea typeface="ヒラギノ角ゴ Pro W3" charset="0"/>
              <a:cs typeface="ヒラギノ角ゴ Pro W3" charset="0"/>
            </a:endParaRPr>
          </a:p>
          <a:p>
            <a:pPr eaLnBrk="1" hangingPunct="1"/>
            <a:endParaRPr lang="en-US" sz="16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466982952"/>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dirty="0" smtClean="0">
                <a:ea typeface="ヒラギノ角ゴ Pro W3" pitchFamily="-112" charset="-128"/>
              </a:rPr>
              <a:t>Key Moments in the Historical Geography of Israel and Palestine</a:t>
            </a:r>
          </a:p>
        </p:txBody>
      </p:sp>
      <p:sp>
        <p:nvSpPr>
          <p:cNvPr id="38915" name="Content Placeholder 2"/>
          <p:cNvSpPr>
            <a:spLocks noGrp="1"/>
          </p:cNvSpPr>
          <p:nvPr>
            <p:ph idx="1"/>
          </p:nvPr>
        </p:nvSpPr>
        <p:spPr>
          <a:xfrm>
            <a:off x="457200" y="1600200"/>
            <a:ext cx="8229600" cy="5257800"/>
          </a:xfrm>
        </p:spPr>
        <p:txBody>
          <a:bodyPr/>
          <a:lstStyle/>
          <a:p>
            <a:r>
              <a:rPr lang="en-US" sz="1800" dirty="0" smtClean="0">
                <a:latin typeface="Franklin Gothic Book" charset="0"/>
                <a:ea typeface="ヒラギノ角ゴ Pro W3" charset="0"/>
                <a:cs typeface="ヒラギノ角ゴ Pro W3" charset="0"/>
              </a:rPr>
              <a:t>1967: PLO moves to Jordan</a:t>
            </a:r>
          </a:p>
          <a:p>
            <a:r>
              <a:rPr lang="en-US" sz="1800" dirty="0" smtClean="0">
                <a:latin typeface="Franklin Gothic Book" charset="0"/>
                <a:ea typeface="ヒラギノ角ゴ Pro W3" charset="0"/>
                <a:cs typeface="ヒラギノ角ゴ Pro W3" charset="0"/>
              </a:rPr>
              <a:t>1971: PLO kicked out of Jordan, moves to Lebanon</a:t>
            </a:r>
          </a:p>
          <a:p>
            <a:r>
              <a:rPr lang="en-US" sz="1800" dirty="0" smtClean="0">
                <a:latin typeface="Franklin Gothic Book" charset="0"/>
                <a:ea typeface="ヒラギノ角ゴ Pro W3" charset="0"/>
                <a:cs typeface="ヒラギノ角ゴ Pro W3" charset="0"/>
              </a:rPr>
              <a:t>1973: October/”Yom Kippur” War</a:t>
            </a:r>
          </a:p>
          <a:p>
            <a:r>
              <a:rPr lang="en-US" sz="1800" dirty="0" smtClean="0">
                <a:latin typeface="Franklin Gothic Book" charset="0"/>
                <a:ea typeface="ヒラギノ角ゴ Pro W3" charset="0"/>
                <a:cs typeface="ヒラギノ角ゴ Pro W3" charset="0"/>
              </a:rPr>
              <a:t>1978: Israel occupies southern Lebanon </a:t>
            </a:r>
          </a:p>
          <a:p>
            <a:r>
              <a:rPr lang="en-US" sz="1800" dirty="0" smtClean="0">
                <a:latin typeface="Franklin Gothic Book" charset="0"/>
                <a:ea typeface="ヒラギノ角ゴ Pro W3" charset="0"/>
                <a:cs typeface="ヒラギノ角ゴ Pro W3" charset="0"/>
              </a:rPr>
              <a:t>1979: Israeli-Egyptian Peace Treaty</a:t>
            </a:r>
          </a:p>
          <a:p>
            <a:r>
              <a:rPr lang="en-US" sz="1800" dirty="0">
                <a:latin typeface="Franklin Gothic Book" charset="0"/>
                <a:ea typeface="ヒラギノ角ゴ Pro W3" charset="0"/>
                <a:cs typeface="ヒラギノ角ゴ Pro W3" charset="0"/>
              </a:rPr>
              <a:t>1980s: Israel settles </a:t>
            </a:r>
            <a:r>
              <a:rPr lang="en-US" sz="1800" dirty="0" smtClean="0">
                <a:latin typeface="Franklin Gothic Book" charset="0"/>
                <a:ea typeface="ヒラギノ角ゴ Pro W3" charset="0"/>
                <a:cs typeface="ヒラギノ角ゴ Pro W3" charset="0"/>
              </a:rPr>
              <a:t>more civilians </a:t>
            </a:r>
            <a:r>
              <a:rPr lang="en-US" sz="1800" dirty="0">
                <a:latin typeface="Franklin Gothic Book" charset="0"/>
                <a:ea typeface="ヒラギノ角ゴ Pro W3" charset="0"/>
                <a:cs typeface="ヒラギノ角ゴ Pro W3" charset="0"/>
              </a:rPr>
              <a:t>in West Bank and </a:t>
            </a:r>
            <a:r>
              <a:rPr lang="en-US" sz="1800" dirty="0" smtClean="0">
                <a:latin typeface="Franklin Gothic Book" charset="0"/>
                <a:ea typeface="ヒラギノ角ゴ Pro W3" charset="0"/>
                <a:cs typeface="ヒラギノ角ゴ Pro W3" charset="0"/>
              </a:rPr>
              <a:t>Gaza</a:t>
            </a:r>
          </a:p>
          <a:p>
            <a:r>
              <a:rPr lang="en-US" sz="1800" dirty="0" smtClean="0">
                <a:solidFill>
                  <a:srgbClr val="FFFF00"/>
                </a:solidFill>
                <a:latin typeface="Franklin Gothic Book" charset="0"/>
                <a:ea typeface="ヒラギノ角ゴ Pro W3" charset="0"/>
                <a:cs typeface="ヒラギノ角ゴ Pro W3" charset="0"/>
              </a:rPr>
              <a:t>1987-1993: First Palestinian Intifada (“Uprising”</a:t>
            </a:r>
            <a:r>
              <a:rPr lang="en-US" sz="1800" dirty="0" smtClean="0">
                <a:solidFill>
                  <a:srgbClr val="FFFF00"/>
                </a:solidFill>
                <a:latin typeface="Franklin Gothic Book" charset="0"/>
                <a:ea typeface="ヒラギノ角ゴ Pro W3" charset="0"/>
                <a:cs typeface="ヒラギノ角ゴ Pro W3" charset="0"/>
              </a:rPr>
              <a:t>)</a:t>
            </a:r>
          </a:p>
          <a:p>
            <a:pPr lvl="1"/>
            <a:r>
              <a:rPr lang="en-US" sz="1400" dirty="0" smtClean="0">
                <a:solidFill>
                  <a:srgbClr val="FFFFFF"/>
                </a:solidFill>
                <a:latin typeface="Franklin Gothic Book" charset="0"/>
                <a:ea typeface="ヒラギノ角ゴ Pro W3" charset="0"/>
                <a:cs typeface="ヒラギノ角ゴ Pro W3" charset="0"/>
              </a:rPr>
              <a:t>1,376 Palestinians killed</a:t>
            </a:r>
          </a:p>
          <a:p>
            <a:pPr lvl="1"/>
            <a:r>
              <a:rPr lang="en-US" sz="1400" dirty="0" smtClean="0">
                <a:solidFill>
                  <a:srgbClr val="FFFFFF"/>
                </a:solidFill>
                <a:latin typeface="Franklin Gothic Book" charset="0"/>
                <a:ea typeface="ヒラギノ角ゴ Pro W3" charset="0"/>
                <a:cs typeface="ヒラギノ角ゴ Pro W3" charset="0"/>
              </a:rPr>
              <a:t>94 Israelis killed</a:t>
            </a:r>
            <a:endParaRPr lang="en-US" sz="1400" dirty="0" smtClean="0">
              <a:solidFill>
                <a:srgbClr val="FFFFFF"/>
              </a:solidFill>
              <a:latin typeface="Franklin Gothic Book" charset="0"/>
              <a:ea typeface="ヒラギノ角ゴ Pro W3" charset="0"/>
              <a:cs typeface="ヒラギノ角ゴ Pro W3" charset="0"/>
            </a:endParaRPr>
          </a:p>
          <a:p>
            <a:pPr lvl="1"/>
            <a:endParaRPr lang="en-US" sz="1400" dirty="0" smtClean="0">
              <a:solidFill>
                <a:srgbClr val="FFFF00"/>
              </a:solidFill>
              <a:latin typeface="Franklin Gothic Book" charset="0"/>
              <a:ea typeface="ヒラギノ角ゴ Pro W3" charset="0"/>
              <a:cs typeface="ヒラギノ角ゴ Pro W3" charset="0"/>
            </a:endParaRPr>
          </a:p>
          <a:p>
            <a:endParaRPr lang="en-US" sz="1800" dirty="0" smtClean="0">
              <a:latin typeface="Franklin Gothic Book" charset="0"/>
              <a:ea typeface="ヒラギノ角ゴ Pro W3" charset="0"/>
              <a:cs typeface="ヒラギノ角ゴ Pro W3" charset="0"/>
            </a:endParaRPr>
          </a:p>
          <a:p>
            <a:endParaRPr lang="en-US" sz="1800" dirty="0" smtClean="0">
              <a:latin typeface="Franklin Gothic Book" charset="0"/>
              <a:ea typeface="ヒラギノ角ゴ Pro W3" charset="0"/>
              <a:cs typeface="ヒラギノ角ゴ Pro W3" charset="0"/>
            </a:endParaRPr>
          </a:p>
          <a:p>
            <a:endParaRPr lang="en-US" sz="1800" dirty="0">
              <a:latin typeface="Franklin Gothic Book" charset="0"/>
              <a:ea typeface="ヒラギノ角ゴ Pro W3" charset="0"/>
              <a:cs typeface="ヒラギノ角ゴ Pro W3" charset="0"/>
            </a:endParaRPr>
          </a:p>
          <a:p>
            <a:pPr eaLnBrk="1" hangingPunct="1"/>
            <a:endParaRPr lang="en-US" sz="2800" b="1" i="1" dirty="0">
              <a:solidFill>
                <a:srgbClr val="FFFF00"/>
              </a:solidFill>
              <a:latin typeface="Franklin Gothic Book" charset="0"/>
              <a:ea typeface="ヒラギノ角ゴ Pro W3" charset="0"/>
              <a:cs typeface="ヒラギノ角ゴ Pro W3" charset="0"/>
            </a:endParaRPr>
          </a:p>
          <a:p>
            <a:pPr eaLnBrk="1" hangingPunct="1"/>
            <a:endParaRPr lang="en-US" sz="16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3960060211"/>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dirty="0" smtClean="0">
                <a:ea typeface="ヒラギノ角ゴ Pro W3" pitchFamily="-112" charset="-128"/>
              </a:rPr>
              <a:t>Key Moments in the Historical Geography of Israel and Palestine</a:t>
            </a:r>
          </a:p>
        </p:txBody>
      </p:sp>
      <p:sp>
        <p:nvSpPr>
          <p:cNvPr id="38915" name="Content Placeholder 2"/>
          <p:cNvSpPr>
            <a:spLocks noGrp="1"/>
          </p:cNvSpPr>
          <p:nvPr>
            <p:ph idx="1"/>
          </p:nvPr>
        </p:nvSpPr>
        <p:spPr>
          <a:xfrm>
            <a:off x="457200" y="1600200"/>
            <a:ext cx="8229600" cy="5257800"/>
          </a:xfrm>
        </p:spPr>
        <p:txBody>
          <a:bodyPr/>
          <a:lstStyle/>
          <a:p>
            <a:r>
              <a:rPr lang="en-US" sz="1800" dirty="0" smtClean="0">
                <a:latin typeface="Franklin Gothic Book" charset="0"/>
                <a:ea typeface="ヒラギノ角ゴ Pro W3" charset="0"/>
                <a:cs typeface="ヒラギノ角ゴ Pro W3" charset="0"/>
              </a:rPr>
              <a:t>1967: PLO moves to Jordan</a:t>
            </a:r>
          </a:p>
          <a:p>
            <a:r>
              <a:rPr lang="en-US" sz="1800" dirty="0" smtClean="0">
                <a:latin typeface="Franklin Gothic Book" charset="0"/>
                <a:ea typeface="ヒラギノ角ゴ Pro W3" charset="0"/>
                <a:cs typeface="ヒラギノ角ゴ Pro W3" charset="0"/>
              </a:rPr>
              <a:t>1971: PLO kicked out of Jordan, moves to Lebanon</a:t>
            </a:r>
          </a:p>
          <a:p>
            <a:r>
              <a:rPr lang="en-US" sz="1800" dirty="0" smtClean="0">
                <a:latin typeface="Franklin Gothic Book" charset="0"/>
                <a:ea typeface="ヒラギノ角ゴ Pro W3" charset="0"/>
                <a:cs typeface="ヒラギノ角ゴ Pro W3" charset="0"/>
              </a:rPr>
              <a:t>1973: October/”Yom Kippur” War</a:t>
            </a:r>
          </a:p>
          <a:p>
            <a:r>
              <a:rPr lang="en-US" sz="1800" dirty="0" smtClean="0">
                <a:latin typeface="Franklin Gothic Book" charset="0"/>
                <a:ea typeface="ヒラギノ角ゴ Pro W3" charset="0"/>
                <a:cs typeface="ヒラギノ角ゴ Pro W3" charset="0"/>
              </a:rPr>
              <a:t>1978: Israel occupies southern Lebanon </a:t>
            </a:r>
          </a:p>
          <a:p>
            <a:r>
              <a:rPr lang="en-US" sz="1800" dirty="0" smtClean="0">
                <a:latin typeface="Franklin Gothic Book" charset="0"/>
                <a:ea typeface="ヒラギノ角ゴ Pro W3" charset="0"/>
                <a:cs typeface="ヒラギノ角ゴ Pro W3" charset="0"/>
              </a:rPr>
              <a:t>1979: Israeli-Egyptian Peace Treaty</a:t>
            </a:r>
          </a:p>
          <a:p>
            <a:r>
              <a:rPr lang="en-US" sz="1800" dirty="0">
                <a:latin typeface="Franklin Gothic Book" charset="0"/>
                <a:ea typeface="ヒラギノ角ゴ Pro W3" charset="0"/>
                <a:cs typeface="ヒラギノ角ゴ Pro W3" charset="0"/>
              </a:rPr>
              <a:t>1980s: Israel settles more </a:t>
            </a:r>
            <a:r>
              <a:rPr lang="en-US" sz="1800" dirty="0" smtClean="0">
                <a:latin typeface="Franklin Gothic Book" charset="0"/>
                <a:ea typeface="ヒラギノ角ゴ Pro W3" charset="0"/>
                <a:cs typeface="ヒラギノ角ゴ Pro W3" charset="0"/>
              </a:rPr>
              <a:t>civilians </a:t>
            </a:r>
            <a:r>
              <a:rPr lang="en-US" sz="1800" dirty="0">
                <a:latin typeface="Franklin Gothic Book" charset="0"/>
                <a:ea typeface="ヒラギノ角ゴ Pro W3" charset="0"/>
                <a:cs typeface="ヒラギノ角ゴ Pro W3" charset="0"/>
              </a:rPr>
              <a:t>in West Bank and </a:t>
            </a:r>
            <a:r>
              <a:rPr lang="en-US" sz="1800" dirty="0" smtClean="0">
                <a:latin typeface="Franklin Gothic Book" charset="0"/>
                <a:ea typeface="ヒラギノ角ゴ Pro W3" charset="0"/>
                <a:cs typeface="ヒラギノ角ゴ Pro W3" charset="0"/>
              </a:rPr>
              <a:t>Gaza</a:t>
            </a:r>
          </a:p>
          <a:p>
            <a:r>
              <a:rPr lang="en-US" sz="1800" dirty="0" smtClean="0">
                <a:solidFill>
                  <a:srgbClr val="FFFF00"/>
                </a:solidFill>
                <a:latin typeface="Franklin Gothic Book" charset="0"/>
                <a:ea typeface="ヒラギノ角ゴ Pro W3" charset="0"/>
                <a:cs typeface="ヒラギノ角ゴ Pro W3" charset="0"/>
              </a:rPr>
              <a:t>1987-1993: First Palestinian Intifada (“Uprising”</a:t>
            </a:r>
            <a:r>
              <a:rPr lang="en-US" sz="1800" dirty="0" smtClean="0">
                <a:solidFill>
                  <a:srgbClr val="FFFF00"/>
                </a:solidFill>
                <a:latin typeface="Franklin Gothic Book" charset="0"/>
                <a:ea typeface="ヒラギノ角ゴ Pro W3" charset="0"/>
                <a:cs typeface="ヒラギノ角ゴ Pro W3" charset="0"/>
              </a:rPr>
              <a:t>)</a:t>
            </a:r>
          </a:p>
          <a:p>
            <a:pPr lvl="1"/>
            <a:r>
              <a:rPr lang="en-US" sz="1400" dirty="0">
                <a:solidFill>
                  <a:srgbClr val="FFFFFF"/>
                </a:solidFill>
                <a:latin typeface="Franklin Gothic Book" charset="0"/>
                <a:ea typeface="ヒラギノ角ゴ Pro W3" charset="0"/>
                <a:cs typeface="ヒラギノ角ゴ Pro W3" charset="0"/>
              </a:rPr>
              <a:t>1,376 Palestinians killed</a:t>
            </a:r>
          </a:p>
          <a:p>
            <a:pPr lvl="1"/>
            <a:r>
              <a:rPr lang="en-US" sz="1400" dirty="0">
                <a:solidFill>
                  <a:srgbClr val="FFFFFF"/>
                </a:solidFill>
                <a:latin typeface="Franklin Gothic Book" charset="0"/>
                <a:ea typeface="ヒラギノ角ゴ Pro W3" charset="0"/>
                <a:cs typeface="ヒラギノ角ゴ Pro W3" charset="0"/>
              </a:rPr>
              <a:t>94 Israelis </a:t>
            </a:r>
            <a:r>
              <a:rPr lang="en-US" sz="1400" dirty="0" smtClean="0">
                <a:solidFill>
                  <a:srgbClr val="FFFFFF"/>
                </a:solidFill>
                <a:latin typeface="Franklin Gothic Book" charset="0"/>
                <a:ea typeface="ヒラギノ角ゴ Pro W3" charset="0"/>
                <a:cs typeface="ヒラギノ角ゴ Pro W3" charset="0"/>
              </a:rPr>
              <a:t>killed</a:t>
            </a:r>
            <a:endParaRPr lang="en-US" sz="1800" dirty="0" smtClean="0">
              <a:solidFill>
                <a:srgbClr val="FFFF00"/>
              </a:solidFill>
              <a:latin typeface="Franklin Gothic Book" charset="0"/>
              <a:ea typeface="ヒラギノ角ゴ Pro W3" charset="0"/>
              <a:cs typeface="ヒラギノ角ゴ Pro W3" charset="0"/>
            </a:endParaRPr>
          </a:p>
          <a:p>
            <a:r>
              <a:rPr lang="en-US" sz="1800" dirty="0" smtClean="0">
                <a:solidFill>
                  <a:srgbClr val="FFFF00"/>
                </a:solidFill>
                <a:latin typeface="Franklin Gothic Book" charset="0"/>
                <a:ea typeface="ヒラギノ角ゴ Pro W3" charset="0"/>
                <a:cs typeface="ヒラギノ角ゴ Pro W3" charset="0"/>
              </a:rPr>
              <a:t>1993: Oslo Peace Accords</a:t>
            </a:r>
            <a:endParaRPr lang="en-US" sz="1400" dirty="0" smtClean="0">
              <a:solidFill>
                <a:srgbClr val="FFFF00"/>
              </a:solidFill>
              <a:latin typeface="Franklin Gothic Book" charset="0"/>
              <a:ea typeface="ヒラギノ角ゴ Pro W3" charset="0"/>
              <a:cs typeface="ヒラギノ角ゴ Pro W3" charset="0"/>
            </a:endParaRPr>
          </a:p>
          <a:p>
            <a:pPr lvl="1"/>
            <a:endParaRPr lang="en-US" sz="1400" dirty="0" smtClean="0">
              <a:latin typeface="Franklin Gothic Book" charset="0"/>
              <a:ea typeface="ヒラギノ角ゴ Pro W3" charset="0"/>
              <a:cs typeface="ヒラギノ角ゴ Pro W3" charset="0"/>
            </a:endParaRPr>
          </a:p>
          <a:p>
            <a:endParaRPr lang="en-US" sz="1800" dirty="0" smtClean="0">
              <a:latin typeface="Franklin Gothic Book" charset="0"/>
              <a:ea typeface="ヒラギノ角ゴ Pro W3" charset="0"/>
              <a:cs typeface="ヒラギノ角ゴ Pro W3" charset="0"/>
            </a:endParaRPr>
          </a:p>
          <a:p>
            <a:endParaRPr lang="en-US" sz="1800" dirty="0" smtClean="0">
              <a:latin typeface="Franklin Gothic Book" charset="0"/>
              <a:ea typeface="ヒラギノ角ゴ Pro W3" charset="0"/>
              <a:cs typeface="ヒラギノ角ゴ Pro W3" charset="0"/>
            </a:endParaRPr>
          </a:p>
          <a:p>
            <a:endParaRPr lang="en-US" sz="1800" dirty="0">
              <a:latin typeface="Franklin Gothic Book" charset="0"/>
              <a:ea typeface="ヒラギノ角ゴ Pro W3" charset="0"/>
              <a:cs typeface="ヒラギノ角ゴ Pro W3" charset="0"/>
            </a:endParaRPr>
          </a:p>
          <a:p>
            <a:pPr eaLnBrk="1" hangingPunct="1"/>
            <a:endParaRPr lang="en-US" sz="2800" b="1" i="1" dirty="0">
              <a:solidFill>
                <a:srgbClr val="FFFF00"/>
              </a:solidFill>
              <a:latin typeface="Franklin Gothic Book" charset="0"/>
              <a:ea typeface="ヒラギノ角ゴ Pro W3" charset="0"/>
              <a:cs typeface="ヒラギノ角ゴ Pro W3" charset="0"/>
            </a:endParaRPr>
          </a:p>
          <a:p>
            <a:pPr eaLnBrk="1" hangingPunct="1"/>
            <a:endParaRPr lang="en-US" sz="16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3257884608"/>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atin typeface="Calibri" charset="0"/>
                <a:ea typeface="ヒラギノ角ゴ Pro W3" charset="0"/>
                <a:cs typeface="ヒラギノ角ゴ Pro W3" charset="0"/>
              </a:rPr>
              <a:t>Principles of Oslo Agreement</a:t>
            </a:r>
          </a:p>
        </p:txBody>
      </p:sp>
      <p:sp>
        <p:nvSpPr>
          <p:cNvPr id="17411" name="Content Placeholder 2"/>
          <p:cNvSpPr>
            <a:spLocks noGrp="1"/>
          </p:cNvSpPr>
          <p:nvPr>
            <p:ph idx="1"/>
          </p:nvPr>
        </p:nvSpPr>
        <p:spPr/>
        <p:txBody>
          <a:bodyPr/>
          <a:lstStyle/>
          <a:p>
            <a:pPr eaLnBrk="1" hangingPunct="1"/>
            <a:endParaRPr lang="en-US" sz="2400">
              <a:latin typeface="Calibri" charset="0"/>
              <a:ea typeface="ヒラギノ角ゴ Pro W3" charset="0"/>
              <a:cs typeface="ヒラギノ角ゴ Pro W3" charset="0"/>
            </a:endParaRPr>
          </a:p>
        </p:txBody>
      </p:sp>
    </p:spTree>
    <p:extLst>
      <p:ext uri="{BB962C8B-B14F-4D97-AF65-F5344CB8AC3E}">
        <p14:creationId xmlns:p14="http://schemas.microsoft.com/office/powerpoint/2010/main" val="32961486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a:latin typeface="Calibri" charset="0"/>
                <a:ea typeface="ヒラギノ角ゴ Pro W3" charset="0"/>
                <a:cs typeface="ヒラギノ角ゴ Pro W3" charset="0"/>
              </a:rPr>
              <a:t>Principles of Oslo Agreement</a:t>
            </a:r>
          </a:p>
        </p:txBody>
      </p:sp>
      <p:sp>
        <p:nvSpPr>
          <p:cNvPr id="24579" name="Content Placeholder 2"/>
          <p:cNvSpPr>
            <a:spLocks noGrp="1"/>
          </p:cNvSpPr>
          <p:nvPr>
            <p:ph idx="1"/>
          </p:nvPr>
        </p:nvSpPr>
        <p:spPr/>
        <p:txBody>
          <a:bodyPr/>
          <a:lstStyle/>
          <a:p>
            <a:pPr eaLnBrk="1" hangingPunct="1"/>
            <a:r>
              <a:rPr lang="en-US" sz="2400" dirty="0" smtClean="0">
                <a:latin typeface="Calibri" charset="0"/>
                <a:ea typeface="ヒラギノ角ゴ Pro W3" charset="0"/>
                <a:cs typeface="ヒラギノ角ゴ Pro W3" charset="0"/>
              </a:rPr>
              <a:t>Creation </a:t>
            </a:r>
            <a:r>
              <a:rPr lang="en-US" sz="2400" dirty="0">
                <a:latin typeface="Calibri" charset="0"/>
                <a:ea typeface="ヒラギノ角ゴ Pro W3" charset="0"/>
                <a:cs typeface="ヒラギノ角ゴ Pro W3" charset="0"/>
              </a:rPr>
              <a:t>of an interim Palestinian government </a:t>
            </a:r>
            <a:r>
              <a:rPr lang="en-US" sz="2400" dirty="0" smtClean="0">
                <a:latin typeface="Calibri" charset="0"/>
                <a:ea typeface="ヒラギノ角ゴ Pro W3" charset="0"/>
                <a:cs typeface="ヒラギノ角ゴ Pro W3" charset="0"/>
              </a:rPr>
              <a:t>(“Palestinian Authority”) and </a:t>
            </a:r>
            <a:r>
              <a:rPr lang="en-US" sz="2400" i="1" dirty="0" smtClean="0">
                <a:latin typeface="Calibri" charset="0"/>
                <a:ea typeface="ヒラギノ角ゴ Pro W3" charset="0"/>
                <a:cs typeface="ヒラギノ角ゴ Pro W3" charset="0"/>
              </a:rPr>
              <a:t>eventually</a:t>
            </a:r>
            <a:r>
              <a:rPr lang="en-US" sz="2400" dirty="0" smtClean="0">
                <a:latin typeface="Calibri" charset="0"/>
                <a:ea typeface="ヒラギノ角ゴ Pro W3" charset="0"/>
                <a:cs typeface="ヒラギノ角ゴ Pro W3" charset="0"/>
              </a:rPr>
              <a:t>, a Palestinian state</a:t>
            </a:r>
            <a:endParaRPr lang="en-US" sz="2400" dirty="0">
              <a:latin typeface="Calibri" charset="0"/>
              <a:ea typeface="ヒラギノ角ゴ Pro W3" charset="0"/>
              <a:cs typeface="ヒラギノ角ゴ Pro W3" charset="0"/>
            </a:endParaRPr>
          </a:p>
        </p:txBody>
      </p:sp>
    </p:spTree>
    <p:extLst>
      <p:ext uri="{BB962C8B-B14F-4D97-AF65-F5344CB8AC3E}">
        <p14:creationId xmlns:p14="http://schemas.microsoft.com/office/powerpoint/2010/main" val="27991498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a:latin typeface="Calibri" charset="0"/>
                <a:ea typeface="ヒラギノ角ゴ Pro W3" charset="0"/>
                <a:cs typeface="ヒラギノ角ゴ Pro W3" charset="0"/>
              </a:rPr>
              <a:t>Principles of Oslo Agreement</a:t>
            </a:r>
          </a:p>
        </p:txBody>
      </p:sp>
      <p:sp>
        <p:nvSpPr>
          <p:cNvPr id="24579" name="Content Placeholder 2"/>
          <p:cNvSpPr>
            <a:spLocks noGrp="1"/>
          </p:cNvSpPr>
          <p:nvPr>
            <p:ph idx="1"/>
          </p:nvPr>
        </p:nvSpPr>
        <p:spPr/>
        <p:txBody>
          <a:bodyPr/>
          <a:lstStyle/>
          <a:p>
            <a:pPr eaLnBrk="1" hangingPunct="1"/>
            <a:r>
              <a:rPr lang="en-US" sz="2400" dirty="0" smtClean="0">
                <a:latin typeface="Calibri" charset="0"/>
                <a:ea typeface="ヒラギノ角ゴ Pro W3" charset="0"/>
                <a:cs typeface="ヒラギノ角ゴ Pro W3" charset="0"/>
              </a:rPr>
              <a:t>Creation </a:t>
            </a:r>
            <a:r>
              <a:rPr lang="en-US" sz="2400" dirty="0">
                <a:latin typeface="Calibri" charset="0"/>
                <a:ea typeface="ヒラギノ角ゴ Pro W3" charset="0"/>
                <a:cs typeface="ヒラギノ角ゴ Pro W3" charset="0"/>
              </a:rPr>
              <a:t>of an interim Palestinian government </a:t>
            </a:r>
            <a:r>
              <a:rPr lang="en-US" sz="2400" dirty="0" smtClean="0">
                <a:latin typeface="Calibri" charset="0"/>
                <a:ea typeface="ヒラギノ角ゴ Pro W3" charset="0"/>
                <a:cs typeface="ヒラギノ角ゴ Pro W3" charset="0"/>
              </a:rPr>
              <a:t>(“Palestinian Authority”) and </a:t>
            </a:r>
            <a:r>
              <a:rPr lang="en-US" sz="2400" i="1" dirty="0" smtClean="0">
                <a:latin typeface="Calibri" charset="0"/>
                <a:ea typeface="ヒラギノ角ゴ Pro W3" charset="0"/>
                <a:cs typeface="ヒラギノ角ゴ Pro W3" charset="0"/>
              </a:rPr>
              <a:t>eventually</a:t>
            </a:r>
            <a:r>
              <a:rPr lang="en-US" sz="2400" dirty="0" smtClean="0">
                <a:latin typeface="Calibri" charset="0"/>
                <a:ea typeface="ヒラギノ角ゴ Pro W3" charset="0"/>
                <a:cs typeface="ヒラギノ角ゴ Pro W3" charset="0"/>
              </a:rPr>
              <a:t>, a Palestinian state</a:t>
            </a:r>
            <a:endParaRPr lang="en-US" sz="2400" dirty="0">
              <a:latin typeface="Calibri" charset="0"/>
              <a:ea typeface="ヒラギノ角ゴ Pro W3" charset="0"/>
              <a:cs typeface="ヒラギノ角ゴ Pro W3" charset="0"/>
            </a:endParaRPr>
          </a:p>
          <a:p>
            <a:pPr eaLnBrk="1" hangingPunct="1"/>
            <a:r>
              <a:rPr lang="en-US" sz="2400" dirty="0" smtClean="0">
                <a:latin typeface="Calibri" charset="0"/>
                <a:ea typeface="ヒラギノ角ゴ Pro W3" charset="0"/>
                <a:cs typeface="ヒラギノ角ゴ Pro W3" charset="0"/>
              </a:rPr>
              <a:t>“Gradual” Redeployment </a:t>
            </a:r>
            <a:r>
              <a:rPr lang="en-US" sz="2400" dirty="0">
                <a:latin typeface="Calibri" charset="0"/>
                <a:ea typeface="ヒラギノ角ゴ Pro W3" charset="0"/>
                <a:cs typeface="ヒラギノ角ゴ Pro W3" charset="0"/>
              </a:rPr>
              <a:t>of Israeli </a:t>
            </a:r>
            <a:r>
              <a:rPr lang="en-US" sz="2400" dirty="0" smtClean="0">
                <a:latin typeface="Calibri" charset="0"/>
                <a:ea typeface="ヒラギノ角ゴ Pro W3" charset="0"/>
                <a:cs typeface="ヒラギノ角ゴ Pro W3" charset="0"/>
              </a:rPr>
              <a:t>Forces</a:t>
            </a:r>
            <a:endParaRPr lang="en-US" sz="2400" dirty="0">
              <a:latin typeface="Calibri" charset="0"/>
              <a:ea typeface="ヒラギノ角ゴ Pro W3" charset="0"/>
              <a:cs typeface="ヒラギノ角ゴ Pro W3" charset="0"/>
            </a:endParaRPr>
          </a:p>
        </p:txBody>
      </p:sp>
    </p:spTree>
    <p:extLst>
      <p:ext uri="{BB962C8B-B14F-4D97-AF65-F5344CB8AC3E}">
        <p14:creationId xmlns:p14="http://schemas.microsoft.com/office/powerpoint/2010/main" val="29702704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335463" cy="1143000"/>
          </a:xfrm>
        </p:spPr>
        <p:txBody>
          <a:bodyPr rtlCol="0">
            <a:normAutofit fontScale="90000"/>
          </a:bodyPr>
          <a:lstStyle/>
          <a:p>
            <a:pPr eaLnBrk="1" fontAlgn="auto" hangingPunct="1">
              <a:spcAft>
                <a:spcPts val="0"/>
              </a:spcAft>
              <a:defRPr/>
            </a:pPr>
            <a:r>
              <a:rPr lang="en-US" dirty="0" smtClean="0">
                <a:ea typeface="+mj-ea"/>
                <a:cs typeface="+mj-cs"/>
              </a:rPr>
              <a:t>Redeployment of Israeli troops</a:t>
            </a:r>
          </a:p>
        </p:txBody>
      </p:sp>
      <p:sp>
        <p:nvSpPr>
          <p:cNvPr id="3" name="Content Placeholder 2"/>
          <p:cNvSpPr>
            <a:spLocks noGrp="1"/>
          </p:cNvSpPr>
          <p:nvPr>
            <p:ph idx="1"/>
          </p:nvPr>
        </p:nvSpPr>
        <p:spPr>
          <a:xfrm>
            <a:off x="457200" y="1882775"/>
            <a:ext cx="4111625" cy="4243388"/>
          </a:xfrm>
        </p:spPr>
        <p:txBody>
          <a:bodyPr rtlCol="0">
            <a:normAutofit/>
          </a:bodyPr>
          <a:lstStyle/>
          <a:p>
            <a:pPr eaLnBrk="1" fontAlgn="auto" hangingPunct="1">
              <a:spcAft>
                <a:spcPts val="0"/>
              </a:spcAft>
              <a:buFont typeface="Arial"/>
              <a:buNone/>
              <a:defRPr/>
            </a:pPr>
            <a:r>
              <a:rPr lang="en-US" dirty="0" smtClean="0">
                <a:ea typeface="+mn-ea"/>
                <a:cs typeface="+mn-cs"/>
              </a:rPr>
              <a:t>Area A: Full control of Palestinian Authority</a:t>
            </a:r>
          </a:p>
          <a:p>
            <a:pPr eaLnBrk="1" fontAlgn="auto" hangingPunct="1">
              <a:spcAft>
                <a:spcPts val="0"/>
              </a:spcAft>
              <a:buFont typeface="Arial"/>
              <a:buNone/>
              <a:defRPr/>
            </a:pPr>
            <a:r>
              <a:rPr lang="en-US" dirty="0" smtClean="0">
                <a:ea typeface="+mn-ea"/>
                <a:cs typeface="+mn-cs"/>
              </a:rPr>
              <a:t>Area B: Palestinian civil control and Israeli military control</a:t>
            </a:r>
          </a:p>
          <a:p>
            <a:pPr eaLnBrk="1" fontAlgn="auto" hangingPunct="1">
              <a:spcAft>
                <a:spcPts val="0"/>
              </a:spcAft>
              <a:buFont typeface="Arial"/>
              <a:buNone/>
              <a:defRPr/>
            </a:pPr>
            <a:r>
              <a:rPr lang="en-US" dirty="0" smtClean="0">
                <a:ea typeface="+mn-ea"/>
                <a:cs typeface="+mn-cs"/>
              </a:rPr>
              <a:t>Area C: Full Israeli control </a:t>
            </a:r>
          </a:p>
        </p:txBody>
      </p:sp>
      <p:pic>
        <p:nvPicPr>
          <p:cNvPr id="2560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92663" y="274638"/>
            <a:ext cx="3894137" cy="628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48837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ea typeface="+mj-ea"/>
                <a:cs typeface="+mj-cs"/>
              </a:rPr>
              <a:t>Oslo leaves for future negotiations:</a:t>
            </a:r>
          </a:p>
        </p:txBody>
      </p:sp>
      <p:sp>
        <p:nvSpPr>
          <p:cNvPr id="28675" name="Content Placeholder 2"/>
          <p:cNvSpPr>
            <a:spLocks noGrp="1"/>
          </p:cNvSpPr>
          <p:nvPr>
            <p:ph idx="1"/>
          </p:nvPr>
        </p:nvSpPr>
        <p:spPr/>
        <p:txBody>
          <a:bodyPr/>
          <a:lstStyle/>
          <a:p>
            <a:pPr eaLnBrk="1" hangingPunct="1"/>
            <a:endParaRPr lang="en-US">
              <a:latin typeface="Calibri" charset="0"/>
              <a:ea typeface="ヒラギノ角ゴ Pro W3" charset="0"/>
              <a:cs typeface="ヒラギノ角ゴ Pro W3" charset="0"/>
            </a:endParaRPr>
          </a:p>
        </p:txBody>
      </p:sp>
    </p:spTree>
    <p:extLst>
      <p:ext uri="{BB962C8B-B14F-4D97-AF65-F5344CB8AC3E}">
        <p14:creationId xmlns:p14="http://schemas.microsoft.com/office/powerpoint/2010/main" val="20858077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ea typeface="+mj-ea"/>
                <a:cs typeface="+mj-cs"/>
              </a:rPr>
              <a:t>Oslo leaves for future negotiations:</a:t>
            </a:r>
          </a:p>
        </p:txBody>
      </p:sp>
      <p:sp>
        <p:nvSpPr>
          <p:cNvPr id="29699" name="Content Placeholder 2"/>
          <p:cNvSpPr>
            <a:spLocks noGrp="1"/>
          </p:cNvSpPr>
          <p:nvPr>
            <p:ph idx="1"/>
          </p:nvPr>
        </p:nvSpPr>
        <p:spPr/>
        <p:txBody>
          <a:bodyPr/>
          <a:lstStyle/>
          <a:p>
            <a:pPr eaLnBrk="1" hangingPunct="1"/>
            <a:r>
              <a:rPr lang="en-US">
                <a:latin typeface="Calibri" charset="0"/>
                <a:ea typeface="ヒラギノ角ゴ Pro W3" charset="0"/>
                <a:cs typeface="ヒラギノ角ゴ Pro W3" charset="0"/>
              </a:rPr>
              <a:t>Control of Jerusalem</a:t>
            </a:r>
          </a:p>
        </p:txBody>
      </p:sp>
    </p:spTree>
    <p:extLst>
      <p:ext uri="{BB962C8B-B14F-4D97-AF65-F5344CB8AC3E}">
        <p14:creationId xmlns:p14="http://schemas.microsoft.com/office/powerpoint/2010/main" val="735091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Three Myths about Israel/Palestine Conflict</a:t>
            </a:r>
            <a:endParaRPr lang="en-US" dirty="0"/>
          </a:p>
        </p:txBody>
      </p:sp>
      <p:sp>
        <p:nvSpPr>
          <p:cNvPr id="2" name="Content Placeholder 1"/>
          <p:cNvSpPr>
            <a:spLocks noGrp="1"/>
          </p:cNvSpPr>
          <p:nvPr>
            <p:ph idx="1"/>
          </p:nvPr>
        </p:nvSpPr>
        <p:spPr/>
        <p:txBody>
          <a:bodyPr>
            <a:noAutofit/>
          </a:bodyPr>
          <a:lstStyle/>
          <a:p>
            <a:pPr marL="514350" indent="-514350">
              <a:buSzPct val="100000"/>
              <a:buFont typeface="+mj-ea"/>
              <a:buAutoNum type="circleNumDbPlain"/>
            </a:pPr>
            <a:r>
              <a:rPr lang="en-US" sz="2800" dirty="0"/>
              <a:t>“They’ve been fighting for hundreds of years</a:t>
            </a:r>
            <a:r>
              <a:rPr lang="en-US" sz="2800" dirty="0" smtClean="0"/>
              <a:t>”</a:t>
            </a:r>
          </a:p>
          <a:p>
            <a:pPr marL="914400" lvl="1" indent="-514350">
              <a:buSzPct val="100000"/>
              <a:buFont typeface="Wingdings" charset="2"/>
              <a:buChar char="§"/>
            </a:pPr>
            <a:r>
              <a:rPr lang="en-US" sz="2400" dirty="0" smtClean="0">
                <a:solidFill>
                  <a:srgbClr val="FFFF00"/>
                </a:solidFill>
              </a:rPr>
              <a:t>Periodic fighting since 1917</a:t>
            </a:r>
          </a:p>
          <a:p>
            <a:pPr marL="514350" indent="-514350">
              <a:buSzPct val="100000"/>
              <a:buFont typeface="+mj-ea"/>
              <a:buAutoNum type="circleNumDbPlain"/>
            </a:pPr>
            <a:endParaRPr lang="en-US" sz="2800" dirty="0"/>
          </a:p>
          <a:p>
            <a:pPr marL="514350" indent="-514350">
              <a:buSzPct val="100000"/>
              <a:buFont typeface="+mj-ea"/>
              <a:buAutoNum type="circleNumDbPlain"/>
            </a:pPr>
            <a:r>
              <a:rPr lang="en-US" sz="2800" dirty="0" smtClean="0"/>
              <a:t>“It’s complicated”</a:t>
            </a:r>
          </a:p>
          <a:p>
            <a:pPr marL="914400" lvl="1" indent="-514350">
              <a:buSzPct val="100000"/>
              <a:buFont typeface="Wingdings" charset="2"/>
              <a:buChar char="§"/>
            </a:pPr>
            <a:r>
              <a:rPr lang="en-US" sz="2400" dirty="0" smtClean="0">
                <a:solidFill>
                  <a:srgbClr val="FFFF00"/>
                </a:solidFill>
              </a:rPr>
              <a:t>1948: The Birth of Israel and the </a:t>
            </a:r>
            <a:r>
              <a:rPr lang="en-US" sz="2400" dirty="0" err="1" smtClean="0">
                <a:solidFill>
                  <a:srgbClr val="FFFF00"/>
                </a:solidFill>
              </a:rPr>
              <a:t>Nakba</a:t>
            </a:r>
            <a:r>
              <a:rPr lang="en-US" sz="2400" dirty="0" smtClean="0">
                <a:solidFill>
                  <a:srgbClr val="FFFF00"/>
                </a:solidFill>
              </a:rPr>
              <a:t> (“Catastrophe”)</a:t>
            </a:r>
          </a:p>
          <a:p>
            <a:pPr marL="914400" lvl="1" indent="-514350">
              <a:buSzPct val="100000"/>
              <a:buFont typeface="Wingdings" charset="2"/>
              <a:buChar char="§"/>
            </a:pPr>
            <a:r>
              <a:rPr lang="en-US" sz="2400" dirty="0" smtClean="0">
                <a:solidFill>
                  <a:srgbClr val="FFFF00"/>
                </a:solidFill>
              </a:rPr>
              <a:t>1967: Israeli occupation of Palestinian territory</a:t>
            </a:r>
          </a:p>
          <a:p>
            <a:pPr marL="514350" indent="-514350">
              <a:buSzPct val="100000"/>
              <a:buFont typeface="+mj-ea"/>
              <a:buAutoNum type="circleNumDbPlain"/>
            </a:pPr>
            <a:endParaRPr lang="en-US" sz="2800" dirty="0" smtClean="0"/>
          </a:p>
          <a:p>
            <a:pPr marL="514350" indent="-514350">
              <a:buSzPct val="100000"/>
              <a:buFont typeface="+mj-ea"/>
              <a:buAutoNum type="circleNumDbPlain"/>
            </a:pPr>
            <a:r>
              <a:rPr lang="en-US" sz="2800" dirty="0" smtClean="0"/>
              <a:t>“It’s all about religion”</a:t>
            </a:r>
          </a:p>
          <a:p>
            <a:endParaRPr lang="en-US" sz="2800" dirty="0"/>
          </a:p>
        </p:txBody>
      </p:sp>
    </p:spTree>
    <p:extLst>
      <p:ext uri="{BB962C8B-B14F-4D97-AF65-F5344CB8AC3E}">
        <p14:creationId xmlns:p14="http://schemas.microsoft.com/office/powerpoint/2010/main" val="336929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0" y="381002"/>
            <a:ext cx="9143999" cy="6073812"/>
          </a:xfrm>
          <a:prstGeom prst="rect">
            <a:avLst/>
          </a:prstGeom>
        </p:spPr>
      </p:pic>
    </p:spTree>
    <p:extLst>
      <p:ext uri="{BB962C8B-B14F-4D97-AF65-F5344CB8AC3E}">
        <p14:creationId xmlns:p14="http://schemas.microsoft.com/office/powerpoint/2010/main" val="33472996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ea typeface="+mj-ea"/>
                <a:cs typeface="+mj-cs"/>
              </a:rPr>
              <a:t>Oslo leaves for future negotiations:</a:t>
            </a:r>
          </a:p>
        </p:txBody>
      </p:sp>
      <p:sp>
        <p:nvSpPr>
          <p:cNvPr id="30723" name="Content Placeholder 2"/>
          <p:cNvSpPr>
            <a:spLocks noGrp="1"/>
          </p:cNvSpPr>
          <p:nvPr>
            <p:ph idx="1"/>
          </p:nvPr>
        </p:nvSpPr>
        <p:spPr/>
        <p:txBody>
          <a:bodyPr/>
          <a:lstStyle/>
          <a:p>
            <a:pPr eaLnBrk="1" hangingPunct="1"/>
            <a:r>
              <a:rPr lang="en-US">
                <a:latin typeface="Calibri" charset="0"/>
                <a:ea typeface="ヒラギノ角ゴ Pro W3" charset="0"/>
                <a:cs typeface="ヒラギノ角ゴ Pro W3" charset="0"/>
              </a:rPr>
              <a:t>Control of Jerusalem</a:t>
            </a:r>
          </a:p>
          <a:p>
            <a:pPr eaLnBrk="1" hangingPunct="1"/>
            <a:r>
              <a:rPr lang="en-US">
                <a:latin typeface="Calibri" charset="0"/>
                <a:ea typeface="ヒラギノ角ゴ Pro W3" charset="0"/>
                <a:cs typeface="ヒラギノ角ゴ Pro W3" charset="0"/>
              </a:rPr>
              <a:t>Refugees</a:t>
            </a:r>
          </a:p>
        </p:txBody>
      </p:sp>
    </p:spTree>
    <p:extLst>
      <p:ext uri="{BB962C8B-B14F-4D97-AF65-F5344CB8AC3E}">
        <p14:creationId xmlns:p14="http://schemas.microsoft.com/office/powerpoint/2010/main" val="17611724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ea typeface="+mj-ea"/>
                <a:cs typeface="+mj-cs"/>
              </a:rPr>
              <a:t>Oslo leaves for future negotiations:</a:t>
            </a:r>
          </a:p>
        </p:txBody>
      </p:sp>
      <p:sp>
        <p:nvSpPr>
          <p:cNvPr id="31747" name="Content Placeholder 2"/>
          <p:cNvSpPr>
            <a:spLocks noGrp="1"/>
          </p:cNvSpPr>
          <p:nvPr>
            <p:ph idx="1"/>
          </p:nvPr>
        </p:nvSpPr>
        <p:spPr/>
        <p:txBody>
          <a:bodyPr/>
          <a:lstStyle/>
          <a:p>
            <a:pPr eaLnBrk="1" hangingPunct="1"/>
            <a:r>
              <a:rPr lang="en-US">
                <a:latin typeface="Calibri" charset="0"/>
                <a:ea typeface="ヒラギノ角ゴ Pro W3" charset="0"/>
                <a:cs typeface="ヒラギノ角ゴ Pro W3" charset="0"/>
              </a:rPr>
              <a:t>Control of Jerusalem</a:t>
            </a:r>
          </a:p>
          <a:p>
            <a:pPr eaLnBrk="1" hangingPunct="1"/>
            <a:r>
              <a:rPr lang="en-US">
                <a:latin typeface="Calibri" charset="0"/>
                <a:ea typeface="ヒラギノ角ゴ Pro W3" charset="0"/>
                <a:cs typeface="ヒラギノ角ゴ Pro W3" charset="0"/>
              </a:rPr>
              <a:t>Refugees</a:t>
            </a:r>
          </a:p>
          <a:p>
            <a:pPr eaLnBrk="1" hangingPunct="1"/>
            <a:r>
              <a:rPr lang="en-US">
                <a:latin typeface="Calibri" charset="0"/>
                <a:ea typeface="ヒラギノ角ゴ Pro W3" charset="0"/>
                <a:cs typeface="ヒラギノ角ゴ Pro W3" charset="0"/>
              </a:rPr>
              <a:t>Settlements</a:t>
            </a:r>
          </a:p>
        </p:txBody>
      </p:sp>
    </p:spTree>
    <p:extLst>
      <p:ext uri="{BB962C8B-B14F-4D97-AF65-F5344CB8AC3E}">
        <p14:creationId xmlns:p14="http://schemas.microsoft.com/office/powerpoint/2010/main" val="2718891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Content Placeholder 2"/>
          <p:cNvSpPr>
            <a:spLocks noGrp="1"/>
          </p:cNvSpPr>
          <p:nvPr>
            <p:ph idx="1"/>
          </p:nvPr>
        </p:nvSpPr>
        <p:spPr/>
        <p:txBody>
          <a:bodyPr/>
          <a:lstStyle/>
          <a:p>
            <a:pPr eaLnBrk="1" hangingPunct="1"/>
            <a:endParaRPr lang="en-US">
              <a:latin typeface="Calibri" charset="0"/>
              <a:ea typeface="ヒラギノ角ゴ Pro W3" charset="0"/>
              <a:cs typeface="ヒラギノ角ゴ Pro W3" charset="0"/>
            </a:endParaRPr>
          </a:p>
        </p:txBody>
      </p:sp>
      <p:pic>
        <p:nvPicPr>
          <p:cNvPr id="2765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3663" y="252199"/>
            <a:ext cx="363855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7824380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ea typeface="+mj-ea"/>
                <a:cs typeface="+mj-cs"/>
              </a:rPr>
              <a:t>Oslo leaves for future negotiations:</a:t>
            </a:r>
          </a:p>
        </p:txBody>
      </p:sp>
      <p:sp>
        <p:nvSpPr>
          <p:cNvPr id="32771" name="Content Placeholder 2"/>
          <p:cNvSpPr>
            <a:spLocks noGrp="1"/>
          </p:cNvSpPr>
          <p:nvPr>
            <p:ph idx="1"/>
          </p:nvPr>
        </p:nvSpPr>
        <p:spPr/>
        <p:txBody>
          <a:bodyPr/>
          <a:lstStyle/>
          <a:p>
            <a:pPr eaLnBrk="1" hangingPunct="1"/>
            <a:r>
              <a:rPr lang="en-US">
                <a:latin typeface="Calibri" charset="0"/>
                <a:ea typeface="ヒラギノ角ゴ Pro W3" charset="0"/>
                <a:cs typeface="ヒラギノ角ゴ Pro W3" charset="0"/>
              </a:rPr>
              <a:t>Control of Jerusalem</a:t>
            </a:r>
          </a:p>
          <a:p>
            <a:pPr eaLnBrk="1" hangingPunct="1"/>
            <a:r>
              <a:rPr lang="en-US">
                <a:latin typeface="Calibri" charset="0"/>
                <a:ea typeface="ヒラギノ角ゴ Pro W3" charset="0"/>
                <a:cs typeface="ヒラギノ角ゴ Pro W3" charset="0"/>
              </a:rPr>
              <a:t>Refugees</a:t>
            </a:r>
          </a:p>
          <a:p>
            <a:pPr eaLnBrk="1" hangingPunct="1"/>
            <a:r>
              <a:rPr lang="en-US">
                <a:latin typeface="Calibri" charset="0"/>
                <a:ea typeface="ヒラギノ角ゴ Pro W3" charset="0"/>
                <a:cs typeface="ヒラギノ角ゴ Pro W3" charset="0"/>
              </a:rPr>
              <a:t>Settlements</a:t>
            </a:r>
          </a:p>
          <a:p>
            <a:pPr eaLnBrk="1" hangingPunct="1"/>
            <a:r>
              <a:rPr lang="en-US">
                <a:latin typeface="Calibri" charset="0"/>
                <a:ea typeface="ヒラギノ角ゴ Pro W3" charset="0"/>
                <a:cs typeface="ヒラギノ角ゴ Pro W3" charset="0"/>
              </a:rPr>
              <a:t>Security Arrangements</a:t>
            </a:r>
          </a:p>
        </p:txBody>
      </p:sp>
    </p:spTree>
    <p:extLst>
      <p:ext uri="{BB962C8B-B14F-4D97-AF65-F5344CB8AC3E}">
        <p14:creationId xmlns:p14="http://schemas.microsoft.com/office/powerpoint/2010/main" val="42547652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ea typeface="+mj-ea"/>
                <a:cs typeface="+mj-cs"/>
              </a:rPr>
              <a:t>Oslo leaves for future negotiations:</a:t>
            </a:r>
          </a:p>
        </p:txBody>
      </p:sp>
      <p:sp>
        <p:nvSpPr>
          <p:cNvPr id="33795" name="Content Placeholder 2"/>
          <p:cNvSpPr>
            <a:spLocks noGrp="1"/>
          </p:cNvSpPr>
          <p:nvPr>
            <p:ph idx="1"/>
          </p:nvPr>
        </p:nvSpPr>
        <p:spPr/>
        <p:txBody>
          <a:bodyPr/>
          <a:lstStyle/>
          <a:p>
            <a:pPr eaLnBrk="1" hangingPunct="1"/>
            <a:r>
              <a:rPr lang="en-US">
                <a:latin typeface="Calibri" charset="0"/>
                <a:ea typeface="ヒラギノ角ゴ Pro W3" charset="0"/>
                <a:cs typeface="ヒラギノ角ゴ Pro W3" charset="0"/>
              </a:rPr>
              <a:t>Control of Jerusalem</a:t>
            </a:r>
          </a:p>
          <a:p>
            <a:pPr eaLnBrk="1" hangingPunct="1"/>
            <a:r>
              <a:rPr lang="en-US">
                <a:latin typeface="Calibri" charset="0"/>
                <a:ea typeface="ヒラギノ角ゴ Pro W3" charset="0"/>
                <a:cs typeface="ヒラギノ角ゴ Pro W3" charset="0"/>
              </a:rPr>
              <a:t>Refugees</a:t>
            </a:r>
          </a:p>
          <a:p>
            <a:pPr eaLnBrk="1" hangingPunct="1"/>
            <a:r>
              <a:rPr lang="en-US">
                <a:latin typeface="Calibri" charset="0"/>
                <a:ea typeface="ヒラギノ角ゴ Pro W3" charset="0"/>
                <a:cs typeface="ヒラギノ角ゴ Pro W3" charset="0"/>
              </a:rPr>
              <a:t>Settlements</a:t>
            </a:r>
          </a:p>
          <a:p>
            <a:pPr eaLnBrk="1" hangingPunct="1"/>
            <a:r>
              <a:rPr lang="en-US">
                <a:latin typeface="Calibri" charset="0"/>
                <a:ea typeface="ヒラギノ角ゴ Pro W3" charset="0"/>
                <a:cs typeface="ヒラギノ角ゴ Pro W3" charset="0"/>
              </a:rPr>
              <a:t>Security Arrangements</a:t>
            </a:r>
          </a:p>
          <a:p>
            <a:pPr eaLnBrk="1" hangingPunct="1"/>
            <a:r>
              <a:rPr lang="ja-JP" altLang="en-US">
                <a:latin typeface="Calibri" charset="0"/>
                <a:ea typeface="ヒラギノ角ゴ Pro W3" charset="0"/>
                <a:cs typeface="ヒラギノ角ゴ Pro W3" charset="0"/>
              </a:rPr>
              <a:t>“</a:t>
            </a:r>
            <a:r>
              <a:rPr lang="en-US">
                <a:latin typeface="Calibri" charset="0"/>
                <a:ea typeface="ヒラギノ角ゴ Pro W3" charset="0"/>
                <a:cs typeface="ヒラギノ角ゴ Pro W3" charset="0"/>
              </a:rPr>
              <a:t>Border relations and cooperation with their neighbors</a:t>
            </a:r>
            <a:r>
              <a:rPr lang="ja-JP" altLang="en-US">
                <a:latin typeface="Calibri" charset="0"/>
                <a:ea typeface="ヒラギノ角ゴ Pro W3" charset="0"/>
                <a:cs typeface="ヒラギノ角ゴ Pro W3" charset="0"/>
              </a:rPr>
              <a:t>”</a:t>
            </a:r>
            <a:endParaRPr lang="en-US">
              <a:latin typeface="Calibri" charset="0"/>
              <a:ea typeface="ヒラギノ角ゴ Pro W3" charset="0"/>
              <a:cs typeface="ヒラギノ角ゴ Pro W3" charset="0"/>
            </a:endParaRPr>
          </a:p>
        </p:txBody>
      </p:sp>
    </p:spTree>
    <p:extLst>
      <p:ext uri="{BB962C8B-B14F-4D97-AF65-F5344CB8AC3E}">
        <p14:creationId xmlns:p14="http://schemas.microsoft.com/office/powerpoint/2010/main" val="37149350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dirty="0" smtClean="0">
                <a:ea typeface="ヒラギノ角ゴ Pro W3" pitchFamily="-112" charset="-128"/>
              </a:rPr>
              <a:t>Key Moments in the Historical Geography of Israel and Palestine</a:t>
            </a:r>
          </a:p>
        </p:txBody>
      </p:sp>
      <p:sp>
        <p:nvSpPr>
          <p:cNvPr id="38915" name="Content Placeholder 2"/>
          <p:cNvSpPr>
            <a:spLocks noGrp="1"/>
          </p:cNvSpPr>
          <p:nvPr>
            <p:ph idx="1"/>
          </p:nvPr>
        </p:nvSpPr>
        <p:spPr>
          <a:xfrm>
            <a:off x="457200" y="1600200"/>
            <a:ext cx="8229600" cy="5257800"/>
          </a:xfrm>
        </p:spPr>
        <p:txBody>
          <a:bodyPr/>
          <a:lstStyle/>
          <a:p>
            <a:r>
              <a:rPr lang="en-US" sz="1800" dirty="0" smtClean="0">
                <a:latin typeface="Franklin Gothic Book" charset="0"/>
                <a:ea typeface="ヒラギノ角ゴ Pro W3" charset="0"/>
                <a:cs typeface="ヒラギノ角ゴ Pro W3" charset="0"/>
              </a:rPr>
              <a:t>1967: PLO moves to Jordan</a:t>
            </a:r>
          </a:p>
          <a:p>
            <a:r>
              <a:rPr lang="en-US" sz="1800" dirty="0" smtClean="0">
                <a:latin typeface="Franklin Gothic Book" charset="0"/>
                <a:ea typeface="ヒラギノ角ゴ Pro W3" charset="0"/>
                <a:cs typeface="ヒラギノ角ゴ Pro W3" charset="0"/>
              </a:rPr>
              <a:t>1971: PLO kicked out of Jordan, moves to Lebanon</a:t>
            </a:r>
          </a:p>
          <a:p>
            <a:r>
              <a:rPr lang="en-US" sz="1800" dirty="0" smtClean="0">
                <a:latin typeface="Franklin Gothic Book" charset="0"/>
                <a:ea typeface="ヒラギノ角ゴ Pro W3" charset="0"/>
                <a:cs typeface="ヒラギノ角ゴ Pro W3" charset="0"/>
              </a:rPr>
              <a:t>1973: October/”Yom Kippur” War</a:t>
            </a:r>
          </a:p>
          <a:p>
            <a:r>
              <a:rPr lang="en-US" sz="1800" dirty="0" smtClean="0">
                <a:latin typeface="Franklin Gothic Book" charset="0"/>
                <a:ea typeface="ヒラギノ角ゴ Pro W3" charset="0"/>
                <a:cs typeface="ヒラギノ角ゴ Pro W3" charset="0"/>
              </a:rPr>
              <a:t>1978: Israel occupies southern Lebanon </a:t>
            </a:r>
          </a:p>
          <a:p>
            <a:r>
              <a:rPr lang="en-US" sz="1800" dirty="0" smtClean="0">
                <a:latin typeface="Franklin Gothic Book" charset="0"/>
                <a:ea typeface="ヒラギノ角ゴ Pro W3" charset="0"/>
                <a:cs typeface="ヒラギノ角ゴ Pro W3" charset="0"/>
              </a:rPr>
              <a:t>1979: Israeli-Egyptian Peace Treaty</a:t>
            </a:r>
          </a:p>
          <a:p>
            <a:r>
              <a:rPr lang="en-US" sz="1800" dirty="0">
                <a:latin typeface="Franklin Gothic Book" charset="0"/>
                <a:ea typeface="ヒラギノ角ゴ Pro W3" charset="0"/>
                <a:cs typeface="ヒラギノ角ゴ Pro W3" charset="0"/>
              </a:rPr>
              <a:t>1980s: Israel settles more </a:t>
            </a:r>
            <a:r>
              <a:rPr lang="en-US" sz="1800" dirty="0" smtClean="0">
                <a:latin typeface="Franklin Gothic Book" charset="0"/>
                <a:ea typeface="ヒラギノ角ゴ Pro W3" charset="0"/>
                <a:cs typeface="ヒラギノ角ゴ Pro W3" charset="0"/>
              </a:rPr>
              <a:t>civilians </a:t>
            </a:r>
            <a:r>
              <a:rPr lang="en-US" sz="1800" dirty="0">
                <a:latin typeface="Franklin Gothic Book" charset="0"/>
                <a:ea typeface="ヒラギノ角ゴ Pro W3" charset="0"/>
                <a:cs typeface="ヒラギノ角ゴ Pro W3" charset="0"/>
              </a:rPr>
              <a:t>in West Bank and </a:t>
            </a:r>
            <a:r>
              <a:rPr lang="en-US" sz="1800" dirty="0" smtClean="0">
                <a:latin typeface="Franklin Gothic Book" charset="0"/>
                <a:ea typeface="ヒラギノ角ゴ Pro W3" charset="0"/>
                <a:cs typeface="ヒラギノ角ゴ Pro W3" charset="0"/>
              </a:rPr>
              <a:t>Gaza</a:t>
            </a:r>
          </a:p>
          <a:p>
            <a:r>
              <a:rPr lang="en-US" sz="1800" dirty="0" smtClean="0">
                <a:solidFill>
                  <a:srgbClr val="FFFF00"/>
                </a:solidFill>
                <a:latin typeface="Franklin Gothic Book" charset="0"/>
                <a:ea typeface="ヒラギノ角ゴ Pro W3" charset="0"/>
                <a:cs typeface="ヒラギノ角ゴ Pro W3" charset="0"/>
              </a:rPr>
              <a:t>1987-1993: First Palestinian Intifada (“Uprising”</a:t>
            </a:r>
            <a:r>
              <a:rPr lang="en-US" sz="1800" dirty="0" smtClean="0">
                <a:solidFill>
                  <a:srgbClr val="FFFF00"/>
                </a:solidFill>
                <a:latin typeface="Franklin Gothic Book" charset="0"/>
                <a:ea typeface="ヒラギノ角ゴ Pro W3" charset="0"/>
                <a:cs typeface="ヒラギノ角ゴ Pro W3" charset="0"/>
              </a:rPr>
              <a:t>)</a:t>
            </a:r>
          </a:p>
          <a:p>
            <a:r>
              <a:rPr lang="en-US" sz="1800" dirty="0" smtClean="0">
                <a:solidFill>
                  <a:srgbClr val="FFFF00"/>
                </a:solidFill>
                <a:latin typeface="Franklin Gothic Book" charset="0"/>
                <a:ea typeface="ヒラギノ角ゴ Pro W3" charset="0"/>
                <a:cs typeface="ヒラギノ角ゴ Pro W3" charset="0"/>
              </a:rPr>
              <a:t>1993</a:t>
            </a:r>
            <a:r>
              <a:rPr lang="en-US" sz="1800" dirty="0" smtClean="0">
                <a:solidFill>
                  <a:srgbClr val="FFFF00"/>
                </a:solidFill>
                <a:latin typeface="Franklin Gothic Book" charset="0"/>
                <a:ea typeface="ヒラギノ角ゴ Pro W3" charset="0"/>
                <a:cs typeface="ヒラギノ角ゴ Pro W3" charset="0"/>
              </a:rPr>
              <a:t>: Oslo Peace Accords</a:t>
            </a:r>
          </a:p>
          <a:p>
            <a:endParaRPr lang="en-US" sz="1400" dirty="0" smtClean="0">
              <a:latin typeface="Franklin Gothic Book" charset="0"/>
              <a:ea typeface="ヒラギノ角ゴ Pro W3" charset="0"/>
              <a:cs typeface="ヒラギノ角ゴ Pro W3" charset="0"/>
            </a:endParaRPr>
          </a:p>
          <a:p>
            <a:pPr lvl="1"/>
            <a:endParaRPr lang="en-US" sz="1400" dirty="0" smtClean="0">
              <a:latin typeface="Franklin Gothic Book" charset="0"/>
              <a:ea typeface="ヒラギノ角ゴ Pro W3" charset="0"/>
              <a:cs typeface="ヒラギノ角ゴ Pro W3" charset="0"/>
            </a:endParaRPr>
          </a:p>
          <a:p>
            <a:endParaRPr lang="en-US" sz="1800" dirty="0" smtClean="0">
              <a:latin typeface="Franklin Gothic Book" charset="0"/>
              <a:ea typeface="ヒラギノ角ゴ Pro W3" charset="0"/>
              <a:cs typeface="ヒラギノ角ゴ Pro W3" charset="0"/>
            </a:endParaRPr>
          </a:p>
          <a:p>
            <a:endParaRPr lang="en-US" sz="1800" dirty="0" smtClean="0">
              <a:latin typeface="Franklin Gothic Book" charset="0"/>
              <a:ea typeface="ヒラギノ角ゴ Pro W3" charset="0"/>
              <a:cs typeface="ヒラギノ角ゴ Pro W3" charset="0"/>
            </a:endParaRPr>
          </a:p>
          <a:p>
            <a:endParaRPr lang="en-US" sz="1800" dirty="0">
              <a:latin typeface="Franklin Gothic Book" charset="0"/>
              <a:ea typeface="ヒラギノ角ゴ Pro W3" charset="0"/>
              <a:cs typeface="ヒラギノ角ゴ Pro W3" charset="0"/>
            </a:endParaRPr>
          </a:p>
          <a:p>
            <a:pPr eaLnBrk="1" hangingPunct="1"/>
            <a:endParaRPr lang="en-US" sz="2800" b="1" i="1" dirty="0">
              <a:solidFill>
                <a:srgbClr val="FFFF00"/>
              </a:solidFill>
              <a:latin typeface="Franklin Gothic Book" charset="0"/>
              <a:ea typeface="ヒラギノ角ゴ Pro W3" charset="0"/>
              <a:cs typeface="ヒラギノ角ゴ Pro W3" charset="0"/>
            </a:endParaRPr>
          </a:p>
          <a:p>
            <a:pPr eaLnBrk="1" hangingPunct="1"/>
            <a:endParaRPr lang="en-US" sz="16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1284310497"/>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dirty="0" smtClean="0">
                <a:ea typeface="ヒラギノ角ゴ Pro W3" pitchFamily="-112" charset="-128"/>
              </a:rPr>
              <a:t>Key Moments in the Historical Geography of Israel and Palestine</a:t>
            </a:r>
          </a:p>
        </p:txBody>
      </p:sp>
      <p:sp>
        <p:nvSpPr>
          <p:cNvPr id="38915" name="Content Placeholder 2"/>
          <p:cNvSpPr>
            <a:spLocks noGrp="1"/>
          </p:cNvSpPr>
          <p:nvPr>
            <p:ph idx="1"/>
          </p:nvPr>
        </p:nvSpPr>
        <p:spPr>
          <a:xfrm>
            <a:off x="457200" y="1600200"/>
            <a:ext cx="8229600" cy="5257800"/>
          </a:xfrm>
        </p:spPr>
        <p:txBody>
          <a:bodyPr/>
          <a:lstStyle/>
          <a:p>
            <a:r>
              <a:rPr lang="en-US" sz="1800" dirty="0" smtClean="0">
                <a:latin typeface="Franklin Gothic Book" charset="0"/>
                <a:ea typeface="ヒラギノ角ゴ Pro W3" charset="0"/>
                <a:cs typeface="ヒラギノ角ゴ Pro W3" charset="0"/>
              </a:rPr>
              <a:t>1967: PLO moves to Jordan</a:t>
            </a:r>
          </a:p>
          <a:p>
            <a:r>
              <a:rPr lang="en-US" sz="1800" dirty="0" smtClean="0">
                <a:latin typeface="Franklin Gothic Book" charset="0"/>
                <a:ea typeface="ヒラギノ角ゴ Pro W3" charset="0"/>
                <a:cs typeface="ヒラギノ角ゴ Pro W3" charset="0"/>
              </a:rPr>
              <a:t>1971: PLO kicked out of Jordan, moves to Lebanon</a:t>
            </a:r>
          </a:p>
          <a:p>
            <a:r>
              <a:rPr lang="en-US" sz="1800" dirty="0" smtClean="0">
                <a:latin typeface="Franklin Gothic Book" charset="0"/>
                <a:ea typeface="ヒラギノ角ゴ Pro W3" charset="0"/>
                <a:cs typeface="ヒラギノ角ゴ Pro W3" charset="0"/>
              </a:rPr>
              <a:t>1973: October/”Yom Kippur” War</a:t>
            </a:r>
          </a:p>
          <a:p>
            <a:r>
              <a:rPr lang="en-US" sz="1800" dirty="0" smtClean="0">
                <a:latin typeface="Franklin Gothic Book" charset="0"/>
                <a:ea typeface="ヒラギノ角ゴ Pro W3" charset="0"/>
                <a:cs typeface="ヒラギノ角ゴ Pro W3" charset="0"/>
              </a:rPr>
              <a:t>1978: Israel occupies southern Lebanon </a:t>
            </a:r>
          </a:p>
          <a:p>
            <a:r>
              <a:rPr lang="en-US" sz="1800" dirty="0" smtClean="0">
                <a:latin typeface="Franklin Gothic Book" charset="0"/>
                <a:ea typeface="ヒラギノ角ゴ Pro W3" charset="0"/>
                <a:cs typeface="ヒラギノ角ゴ Pro W3" charset="0"/>
              </a:rPr>
              <a:t>1979: Israeli-Egyptian Peace Treaty</a:t>
            </a:r>
          </a:p>
          <a:p>
            <a:r>
              <a:rPr lang="en-US" sz="1800" dirty="0">
                <a:latin typeface="Franklin Gothic Book" charset="0"/>
                <a:ea typeface="ヒラギノ角ゴ Pro W3" charset="0"/>
                <a:cs typeface="ヒラギノ角ゴ Pro W3" charset="0"/>
              </a:rPr>
              <a:t>1980s: Israel settles more </a:t>
            </a:r>
            <a:r>
              <a:rPr lang="en-US" sz="1800" dirty="0" smtClean="0">
                <a:latin typeface="Franklin Gothic Book" charset="0"/>
                <a:ea typeface="ヒラギノ角ゴ Pro W3" charset="0"/>
                <a:cs typeface="ヒラギノ角ゴ Pro W3" charset="0"/>
              </a:rPr>
              <a:t>civilians </a:t>
            </a:r>
            <a:r>
              <a:rPr lang="en-US" sz="1800" dirty="0">
                <a:latin typeface="Franklin Gothic Book" charset="0"/>
                <a:ea typeface="ヒラギノ角ゴ Pro W3" charset="0"/>
                <a:cs typeface="ヒラギノ角ゴ Pro W3" charset="0"/>
              </a:rPr>
              <a:t>in West Bank and </a:t>
            </a:r>
            <a:r>
              <a:rPr lang="en-US" sz="1800" dirty="0" smtClean="0">
                <a:latin typeface="Franklin Gothic Book" charset="0"/>
                <a:ea typeface="ヒラギノ角ゴ Pro W3" charset="0"/>
                <a:cs typeface="ヒラギノ角ゴ Pro W3" charset="0"/>
              </a:rPr>
              <a:t>Gaza</a:t>
            </a:r>
          </a:p>
          <a:p>
            <a:r>
              <a:rPr lang="en-US" sz="1800" dirty="0" smtClean="0">
                <a:solidFill>
                  <a:srgbClr val="FFFF00"/>
                </a:solidFill>
                <a:latin typeface="Franklin Gothic Book" charset="0"/>
                <a:ea typeface="ヒラギノ角ゴ Pro W3" charset="0"/>
                <a:cs typeface="ヒラギノ角ゴ Pro W3" charset="0"/>
              </a:rPr>
              <a:t>1987-1993: First Palestinian Intifada (“Uprising”</a:t>
            </a:r>
            <a:r>
              <a:rPr lang="en-US" sz="1800" dirty="0" smtClean="0">
                <a:solidFill>
                  <a:srgbClr val="FFFF00"/>
                </a:solidFill>
                <a:latin typeface="Franklin Gothic Book" charset="0"/>
                <a:ea typeface="ヒラギノ角ゴ Pro W3" charset="0"/>
                <a:cs typeface="ヒラギノ角ゴ Pro W3" charset="0"/>
              </a:rPr>
              <a:t>)</a:t>
            </a:r>
          </a:p>
          <a:p>
            <a:r>
              <a:rPr lang="en-US" sz="1800" dirty="0" smtClean="0">
                <a:solidFill>
                  <a:srgbClr val="FFFF00"/>
                </a:solidFill>
                <a:latin typeface="Franklin Gothic Book" charset="0"/>
                <a:ea typeface="ヒラギノ角ゴ Pro W3" charset="0"/>
                <a:cs typeface="ヒラギノ角ゴ Pro W3" charset="0"/>
              </a:rPr>
              <a:t>1993</a:t>
            </a:r>
            <a:r>
              <a:rPr lang="en-US" sz="1800" dirty="0" smtClean="0">
                <a:solidFill>
                  <a:srgbClr val="FFFF00"/>
                </a:solidFill>
                <a:latin typeface="Franklin Gothic Book" charset="0"/>
                <a:ea typeface="ヒラギノ角ゴ Pro W3" charset="0"/>
                <a:cs typeface="ヒラギノ角ゴ Pro W3" charset="0"/>
              </a:rPr>
              <a:t>: Oslo Peace Accords</a:t>
            </a:r>
          </a:p>
          <a:p>
            <a:r>
              <a:rPr lang="en-US" sz="1800" dirty="0" smtClean="0">
                <a:solidFill>
                  <a:srgbClr val="FFFF00"/>
                </a:solidFill>
                <a:latin typeface="Franklin Gothic Book" charset="0"/>
                <a:ea typeface="ヒラギノ角ゴ Pro W3" charset="0"/>
                <a:cs typeface="ヒラギノ角ゴ Pro W3" charset="0"/>
              </a:rPr>
              <a:t>2000-2005: Second Palestinian Intifada</a:t>
            </a:r>
          </a:p>
          <a:p>
            <a:endParaRPr lang="en-US" sz="1400" dirty="0" smtClean="0">
              <a:latin typeface="Franklin Gothic Book" charset="0"/>
              <a:ea typeface="ヒラギノ角ゴ Pro W3" charset="0"/>
              <a:cs typeface="ヒラギノ角ゴ Pro W3" charset="0"/>
            </a:endParaRPr>
          </a:p>
          <a:p>
            <a:pPr lvl="1"/>
            <a:endParaRPr lang="en-US" sz="1400" dirty="0" smtClean="0">
              <a:latin typeface="Franklin Gothic Book" charset="0"/>
              <a:ea typeface="ヒラギノ角ゴ Pro W3" charset="0"/>
              <a:cs typeface="ヒラギノ角ゴ Pro W3" charset="0"/>
            </a:endParaRPr>
          </a:p>
          <a:p>
            <a:endParaRPr lang="en-US" sz="1800" dirty="0" smtClean="0">
              <a:latin typeface="Franklin Gothic Book" charset="0"/>
              <a:ea typeface="ヒラギノ角ゴ Pro W3" charset="0"/>
              <a:cs typeface="ヒラギノ角ゴ Pro W3" charset="0"/>
            </a:endParaRPr>
          </a:p>
          <a:p>
            <a:endParaRPr lang="en-US" sz="1800" dirty="0" smtClean="0">
              <a:latin typeface="Franklin Gothic Book" charset="0"/>
              <a:ea typeface="ヒラギノ角ゴ Pro W3" charset="0"/>
              <a:cs typeface="ヒラギノ角ゴ Pro W3" charset="0"/>
            </a:endParaRPr>
          </a:p>
          <a:p>
            <a:endParaRPr lang="en-US" sz="1800" dirty="0">
              <a:latin typeface="Franklin Gothic Book" charset="0"/>
              <a:ea typeface="ヒラギノ角ゴ Pro W3" charset="0"/>
              <a:cs typeface="ヒラギノ角ゴ Pro W3" charset="0"/>
            </a:endParaRPr>
          </a:p>
          <a:p>
            <a:pPr eaLnBrk="1" hangingPunct="1"/>
            <a:endParaRPr lang="en-US" sz="2800" b="1" i="1" dirty="0">
              <a:solidFill>
                <a:srgbClr val="FFFF00"/>
              </a:solidFill>
              <a:latin typeface="Franklin Gothic Book" charset="0"/>
              <a:ea typeface="ヒラギノ角ゴ Pro W3" charset="0"/>
              <a:cs typeface="ヒラギノ角ゴ Pro W3" charset="0"/>
            </a:endParaRPr>
          </a:p>
          <a:p>
            <a:pPr eaLnBrk="1" hangingPunct="1"/>
            <a:endParaRPr lang="en-US" sz="16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1945886785"/>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762000" y="673100"/>
            <a:ext cx="7620000" cy="5511800"/>
          </a:xfrm>
          <a:prstGeom prst="rect">
            <a:avLst/>
          </a:prstGeom>
        </p:spPr>
      </p:pic>
    </p:spTree>
    <p:extLst>
      <p:ext uri="{BB962C8B-B14F-4D97-AF65-F5344CB8AC3E}">
        <p14:creationId xmlns:p14="http://schemas.microsoft.com/office/powerpoint/2010/main" val="18937414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dirty="0" smtClean="0">
                <a:ea typeface="ヒラギノ角ゴ Pro W3" pitchFamily="-112" charset="-128"/>
              </a:rPr>
              <a:t>Key Moments in the Historical Geography of Israel and Palestine</a:t>
            </a:r>
          </a:p>
        </p:txBody>
      </p:sp>
      <p:sp>
        <p:nvSpPr>
          <p:cNvPr id="38915" name="Content Placeholder 2"/>
          <p:cNvSpPr>
            <a:spLocks noGrp="1"/>
          </p:cNvSpPr>
          <p:nvPr>
            <p:ph idx="1"/>
          </p:nvPr>
        </p:nvSpPr>
        <p:spPr>
          <a:xfrm>
            <a:off x="457200" y="1600200"/>
            <a:ext cx="8229600" cy="5257800"/>
          </a:xfrm>
        </p:spPr>
        <p:txBody>
          <a:bodyPr>
            <a:noAutofit/>
          </a:bodyPr>
          <a:lstStyle/>
          <a:p>
            <a:r>
              <a:rPr lang="en-US" sz="1800" dirty="0" smtClean="0">
                <a:latin typeface="Franklin Gothic Book" charset="0"/>
                <a:ea typeface="ヒラギノ角ゴ Pro W3" charset="0"/>
                <a:cs typeface="ヒラギノ角ゴ Pro W3" charset="0"/>
              </a:rPr>
              <a:t>1967: PLO moves to Jordan</a:t>
            </a:r>
          </a:p>
          <a:p>
            <a:r>
              <a:rPr lang="en-US" sz="1800" dirty="0" smtClean="0">
                <a:latin typeface="Franklin Gothic Book" charset="0"/>
                <a:ea typeface="ヒラギノ角ゴ Pro W3" charset="0"/>
                <a:cs typeface="ヒラギノ角ゴ Pro W3" charset="0"/>
              </a:rPr>
              <a:t>1971: PLO kicked out of Jordan, moves to Lebanon</a:t>
            </a:r>
          </a:p>
          <a:p>
            <a:r>
              <a:rPr lang="en-US" sz="1800" dirty="0" smtClean="0">
                <a:latin typeface="Franklin Gothic Book" charset="0"/>
                <a:ea typeface="ヒラギノ角ゴ Pro W3" charset="0"/>
                <a:cs typeface="ヒラギノ角ゴ Pro W3" charset="0"/>
              </a:rPr>
              <a:t>1973: October/”Yom Kippur” War</a:t>
            </a:r>
          </a:p>
          <a:p>
            <a:r>
              <a:rPr lang="en-US" sz="1800" dirty="0" smtClean="0">
                <a:latin typeface="Franklin Gothic Book" charset="0"/>
                <a:ea typeface="ヒラギノ角ゴ Pro W3" charset="0"/>
                <a:cs typeface="ヒラギノ角ゴ Pro W3" charset="0"/>
              </a:rPr>
              <a:t>1978: Israel occupies southern Lebanon </a:t>
            </a:r>
          </a:p>
          <a:p>
            <a:r>
              <a:rPr lang="en-US" sz="1800" dirty="0" smtClean="0">
                <a:latin typeface="Franklin Gothic Book" charset="0"/>
                <a:ea typeface="ヒラギノ角ゴ Pro W3" charset="0"/>
                <a:cs typeface="ヒラギノ角ゴ Pro W3" charset="0"/>
              </a:rPr>
              <a:t>1979: Israeli-Egyptian Peace Treaty</a:t>
            </a:r>
          </a:p>
          <a:p>
            <a:r>
              <a:rPr lang="en-US" sz="1800" dirty="0">
                <a:latin typeface="Franklin Gothic Book" charset="0"/>
                <a:ea typeface="ヒラギノ角ゴ Pro W3" charset="0"/>
                <a:cs typeface="ヒラギノ角ゴ Pro W3" charset="0"/>
              </a:rPr>
              <a:t>1980s: Israel settles more </a:t>
            </a:r>
            <a:r>
              <a:rPr lang="en-US" sz="1800" dirty="0" smtClean="0">
                <a:latin typeface="Franklin Gothic Book" charset="0"/>
                <a:ea typeface="ヒラギノ角ゴ Pro W3" charset="0"/>
                <a:cs typeface="ヒラギノ角ゴ Pro W3" charset="0"/>
              </a:rPr>
              <a:t>civilians </a:t>
            </a:r>
            <a:r>
              <a:rPr lang="en-US" sz="1800" dirty="0">
                <a:latin typeface="Franklin Gothic Book" charset="0"/>
                <a:ea typeface="ヒラギノ角ゴ Pro W3" charset="0"/>
                <a:cs typeface="ヒラギノ角ゴ Pro W3" charset="0"/>
              </a:rPr>
              <a:t>in West Bank and </a:t>
            </a:r>
            <a:r>
              <a:rPr lang="en-US" sz="1800" dirty="0" smtClean="0">
                <a:latin typeface="Franklin Gothic Book" charset="0"/>
                <a:ea typeface="ヒラギノ角ゴ Pro W3" charset="0"/>
                <a:cs typeface="ヒラギノ角ゴ Pro W3" charset="0"/>
              </a:rPr>
              <a:t>Gaza</a:t>
            </a:r>
          </a:p>
          <a:p>
            <a:r>
              <a:rPr lang="en-US" sz="1800" dirty="0" smtClean="0">
                <a:solidFill>
                  <a:srgbClr val="FFFF00"/>
                </a:solidFill>
                <a:latin typeface="Franklin Gothic Book" charset="0"/>
                <a:ea typeface="ヒラギノ角ゴ Pro W3" charset="0"/>
                <a:cs typeface="ヒラギノ角ゴ Pro W3" charset="0"/>
              </a:rPr>
              <a:t>1987-1993: First Palestinian Intifada (“Uprising”</a:t>
            </a:r>
            <a:r>
              <a:rPr lang="en-US" sz="1800" dirty="0" smtClean="0">
                <a:solidFill>
                  <a:srgbClr val="FFFF00"/>
                </a:solidFill>
                <a:latin typeface="Franklin Gothic Book" charset="0"/>
                <a:ea typeface="ヒラギノ角ゴ Pro W3" charset="0"/>
                <a:cs typeface="ヒラギノ角ゴ Pro W3" charset="0"/>
              </a:rPr>
              <a:t>)</a:t>
            </a:r>
          </a:p>
          <a:p>
            <a:r>
              <a:rPr lang="en-US" sz="1800" dirty="0" smtClean="0">
                <a:solidFill>
                  <a:srgbClr val="FFFF00"/>
                </a:solidFill>
                <a:latin typeface="Franklin Gothic Book" charset="0"/>
                <a:ea typeface="ヒラギノ角ゴ Pro W3" charset="0"/>
                <a:cs typeface="ヒラギノ角ゴ Pro W3" charset="0"/>
              </a:rPr>
              <a:t>1993</a:t>
            </a:r>
            <a:r>
              <a:rPr lang="en-US" sz="1800" dirty="0" smtClean="0">
                <a:solidFill>
                  <a:srgbClr val="FFFF00"/>
                </a:solidFill>
                <a:latin typeface="Franklin Gothic Book" charset="0"/>
                <a:ea typeface="ヒラギノ角ゴ Pro W3" charset="0"/>
                <a:cs typeface="ヒラギノ角ゴ Pro W3" charset="0"/>
              </a:rPr>
              <a:t>: Oslo Peace Accords</a:t>
            </a:r>
          </a:p>
          <a:p>
            <a:r>
              <a:rPr lang="en-US" sz="1800" dirty="0" smtClean="0">
                <a:solidFill>
                  <a:srgbClr val="FFFF00"/>
                </a:solidFill>
                <a:latin typeface="Franklin Gothic Book" charset="0"/>
                <a:ea typeface="ヒラギノ角ゴ Pro W3" charset="0"/>
                <a:cs typeface="ヒラギノ角ゴ Pro W3" charset="0"/>
              </a:rPr>
              <a:t>2000-2005: Second Palestinian Intifada</a:t>
            </a:r>
          </a:p>
          <a:p>
            <a:r>
              <a:rPr lang="en-US" sz="1800" dirty="0" smtClean="0">
                <a:latin typeface="Franklin Gothic Book" charset="0"/>
                <a:ea typeface="ヒラギノ角ゴ Pro W3" charset="0"/>
                <a:cs typeface="ヒラギノ角ゴ Pro W3" charset="0"/>
              </a:rPr>
              <a:t>2000-Present: Israel intensifies occupation</a:t>
            </a:r>
          </a:p>
          <a:p>
            <a:pPr lvl="1"/>
            <a:endParaRPr lang="en-US" sz="1400" dirty="0" smtClean="0">
              <a:latin typeface="Franklin Gothic Book" charset="0"/>
              <a:ea typeface="ヒラギノ角ゴ Pro W3" charset="0"/>
              <a:cs typeface="ヒラギノ角ゴ Pro W3" charset="0"/>
            </a:endParaRPr>
          </a:p>
          <a:p>
            <a:endParaRPr lang="en-US" sz="1800" dirty="0" smtClean="0">
              <a:latin typeface="Franklin Gothic Book" charset="0"/>
              <a:ea typeface="ヒラギノ角ゴ Pro W3" charset="0"/>
              <a:cs typeface="ヒラギノ角ゴ Pro W3" charset="0"/>
            </a:endParaRPr>
          </a:p>
          <a:p>
            <a:endParaRPr lang="en-US" sz="1800" dirty="0" smtClean="0">
              <a:latin typeface="Franklin Gothic Book" charset="0"/>
              <a:ea typeface="ヒラギノ角ゴ Pro W3" charset="0"/>
              <a:cs typeface="ヒラギノ角ゴ Pro W3" charset="0"/>
            </a:endParaRPr>
          </a:p>
          <a:p>
            <a:endParaRPr lang="en-US" sz="1800" dirty="0">
              <a:latin typeface="Franklin Gothic Book" charset="0"/>
              <a:ea typeface="ヒラギノ角ゴ Pro W3" charset="0"/>
              <a:cs typeface="ヒラギノ角ゴ Pro W3" charset="0"/>
            </a:endParaRPr>
          </a:p>
          <a:p>
            <a:pPr eaLnBrk="1" hangingPunct="1"/>
            <a:endParaRPr lang="en-US" sz="2800" b="1" i="1" dirty="0">
              <a:solidFill>
                <a:srgbClr val="FFFF00"/>
              </a:solidFill>
              <a:latin typeface="Franklin Gothic Book" charset="0"/>
              <a:ea typeface="ヒラギノ角ゴ Pro W3" charset="0"/>
              <a:cs typeface="ヒラギノ角ゴ Pro W3" charset="0"/>
            </a:endParaRPr>
          </a:p>
          <a:p>
            <a:pPr eaLnBrk="1" hangingPunct="1"/>
            <a:endParaRPr lang="en-US" sz="16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146485757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Three Myths about Israel/Palestine Conflict</a:t>
            </a:r>
            <a:endParaRPr lang="en-US" dirty="0"/>
          </a:p>
        </p:txBody>
      </p:sp>
      <p:sp>
        <p:nvSpPr>
          <p:cNvPr id="2" name="Content Placeholder 1"/>
          <p:cNvSpPr>
            <a:spLocks noGrp="1"/>
          </p:cNvSpPr>
          <p:nvPr>
            <p:ph idx="1"/>
          </p:nvPr>
        </p:nvSpPr>
        <p:spPr/>
        <p:txBody>
          <a:bodyPr>
            <a:noAutofit/>
          </a:bodyPr>
          <a:lstStyle/>
          <a:p>
            <a:pPr marL="514350" indent="-514350">
              <a:buSzPct val="100000"/>
              <a:buFont typeface="+mj-ea"/>
              <a:buAutoNum type="circleNumDbPlain"/>
            </a:pPr>
            <a:r>
              <a:rPr lang="en-US" sz="2800" dirty="0"/>
              <a:t>“They’ve been fighting for hundreds of years</a:t>
            </a:r>
            <a:r>
              <a:rPr lang="en-US" sz="2800" dirty="0" smtClean="0"/>
              <a:t>”</a:t>
            </a:r>
          </a:p>
          <a:p>
            <a:pPr marL="914400" lvl="1" indent="-514350">
              <a:buSzPct val="100000"/>
              <a:buFont typeface="Wingdings" charset="2"/>
              <a:buChar char="§"/>
            </a:pPr>
            <a:r>
              <a:rPr lang="en-US" sz="2400" dirty="0" smtClean="0">
                <a:solidFill>
                  <a:srgbClr val="FFFF00"/>
                </a:solidFill>
              </a:rPr>
              <a:t>Periodic fighting since 1917</a:t>
            </a:r>
          </a:p>
          <a:p>
            <a:pPr marL="514350" indent="-514350">
              <a:buSzPct val="100000"/>
              <a:buFont typeface="+mj-ea"/>
              <a:buAutoNum type="circleNumDbPlain"/>
            </a:pPr>
            <a:endParaRPr lang="en-US" sz="2800" dirty="0"/>
          </a:p>
          <a:p>
            <a:pPr marL="514350" indent="-514350">
              <a:buSzPct val="100000"/>
              <a:buFont typeface="+mj-ea"/>
              <a:buAutoNum type="circleNumDbPlain"/>
            </a:pPr>
            <a:r>
              <a:rPr lang="en-US" sz="2800" dirty="0" smtClean="0"/>
              <a:t>“It’s complicated”</a:t>
            </a:r>
          </a:p>
          <a:p>
            <a:pPr marL="914400" lvl="1" indent="-514350">
              <a:buSzPct val="100000"/>
              <a:buFont typeface="Wingdings" charset="2"/>
              <a:buChar char="§"/>
            </a:pPr>
            <a:r>
              <a:rPr lang="en-US" sz="2400" dirty="0" smtClean="0">
                <a:solidFill>
                  <a:srgbClr val="FFFF00"/>
                </a:solidFill>
              </a:rPr>
              <a:t>1948: The Birth of Israel and the </a:t>
            </a:r>
            <a:r>
              <a:rPr lang="en-US" sz="2400" dirty="0" err="1" smtClean="0">
                <a:solidFill>
                  <a:srgbClr val="FFFF00"/>
                </a:solidFill>
              </a:rPr>
              <a:t>Nakba</a:t>
            </a:r>
            <a:r>
              <a:rPr lang="en-US" sz="2400" dirty="0" smtClean="0">
                <a:solidFill>
                  <a:srgbClr val="FFFF00"/>
                </a:solidFill>
              </a:rPr>
              <a:t> (“Catastrophe”)</a:t>
            </a:r>
          </a:p>
          <a:p>
            <a:pPr marL="914400" lvl="1" indent="-514350">
              <a:buSzPct val="100000"/>
              <a:buFont typeface="Wingdings" charset="2"/>
              <a:buChar char="§"/>
            </a:pPr>
            <a:r>
              <a:rPr lang="en-US" sz="2400" dirty="0" smtClean="0">
                <a:solidFill>
                  <a:srgbClr val="FFFF00"/>
                </a:solidFill>
              </a:rPr>
              <a:t>1967: Israeli occupation of Palestinian territory</a:t>
            </a:r>
          </a:p>
          <a:p>
            <a:pPr marL="514350" indent="-514350">
              <a:buSzPct val="100000"/>
              <a:buFont typeface="+mj-ea"/>
              <a:buAutoNum type="circleNumDbPlain"/>
            </a:pPr>
            <a:endParaRPr lang="en-US" sz="2800" dirty="0" smtClean="0"/>
          </a:p>
          <a:p>
            <a:pPr marL="514350" indent="-514350">
              <a:buSzPct val="100000"/>
              <a:buFont typeface="+mj-ea"/>
              <a:buAutoNum type="circleNumDbPlain"/>
            </a:pPr>
            <a:r>
              <a:rPr lang="en-US" sz="2800" dirty="0" smtClean="0"/>
              <a:t>“It’s all about religion”</a:t>
            </a:r>
          </a:p>
          <a:p>
            <a:pPr marL="914400" lvl="1" indent="-514350">
              <a:buSzPct val="100000"/>
              <a:buFont typeface="Wingdings" charset="2"/>
              <a:buChar char="§"/>
            </a:pPr>
            <a:r>
              <a:rPr lang="en-US" sz="2400" dirty="0" smtClean="0">
                <a:solidFill>
                  <a:srgbClr val="FFFF00"/>
                </a:solidFill>
              </a:rPr>
              <a:t>It’s mostly about land</a:t>
            </a:r>
          </a:p>
          <a:p>
            <a:endParaRPr lang="en-US" sz="2800" dirty="0"/>
          </a:p>
        </p:txBody>
      </p:sp>
    </p:spTree>
    <p:extLst>
      <p:ext uri="{BB962C8B-B14F-4D97-AF65-F5344CB8AC3E}">
        <p14:creationId xmlns:p14="http://schemas.microsoft.com/office/powerpoint/2010/main" val="36489174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dirty="0" smtClean="0">
                <a:ea typeface="ヒラギノ角ゴ Pro W3" pitchFamily="-112" charset="-128"/>
              </a:rPr>
              <a:t>Key Moments in the Historical Geography of Israel and Palestine</a:t>
            </a:r>
          </a:p>
        </p:txBody>
      </p:sp>
      <p:sp>
        <p:nvSpPr>
          <p:cNvPr id="38915" name="Content Placeholder 2"/>
          <p:cNvSpPr>
            <a:spLocks noGrp="1"/>
          </p:cNvSpPr>
          <p:nvPr>
            <p:ph idx="1"/>
          </p:nvPr>
        </p:nvSpPr>
        <p:spPr>
          <a:xfrm>
            <a:off x="457200" y="1600200"/>
            <a:ext cx="8229600" cy="5257800"/>
          </a:xfrm>
        </p:spPr>
        <p:txBody>
          <a:bodyPr>
            <a:noAutofit/>
          </a:bodyPr>
          <a:lstStyle/>
          <a:p>
            <a:r>
              <a:rPr lang="en-US" sz="1800" dirty="0" smtClean="0">
                <a:latin typeface="Franklin Gothic Book" charset="0"/>
                <a:ea typeface="ヒラギノ角ゴ Pro W3" charset="0"/>
                <a:cs typeface="ヒラギノ角ゴ Pro W3" charset="0"/>
              </a:rPr>
              <a:t>1967: PLO moves to Jordan</a:t>
            </a:r>
          </a:p>
          <a:p>
            <a:r>
              <a:rPr lang="en-US" sz="1800" dirty="0" smtClean="0">
                <a:latin typeface="Franklin Gothic Book" charset="0"/>
                <a:ea typeface="ヒラギノ角ゴ Pro W3" charset="0"/>
                <a:cs typeface="ヒラギノ角ゴ Pro W3" charset="0"/>
              </a:rPr>
              <a:t>1971: PLO kicked out of Jordan, moves to Lebanon</a:t>
            </a:r>
          </a:p>
          <a:p>
            <a:r>
              <a:rPr lang="en-US" sz="1800" dirty="0" smtClean="0">
                <a:latin typeface="Franklin Gothic Book" charset="0"/>
                <a:ea typeface="ヒラギノ角ゴ Pro W3" charset="0"/>
                <a:cs typeface="ヒラギノ角ゴ Pro W3" charset="0"/>
              </a:rPr>
              <a:t>1973: October/”Yom Kippur” War</a:t>
            </a:r>
          </a:p>
          <a:p>
            <a:r>
              <a:rPr lang="en-US" sz="1800" dirty="0" smtClean="0">
                <a:latin typeface="Franklin Gothic Book" charset="0"/>
                <a:ea typeface="ヒラギノ角ゴ Pro W3" charset="0"/>
                <a:cs typeface="ヒラギノ角ゴ Pro W3" charset="0"/>
              </a:rPr>
              <a:t>1978: Israel occupies southern Lebanon </a:t>
            </a:r>
          </a:p>
          <a:p>
            <a:r>
              <a:rPr lang="en-US" sz="1800" dirty="0" smtClean="0">
                <a:latin typeface="Franklin Gothic Book" charset="0"/>
                <a:ea typeface="ヒラギノ角ゴ Pro W3" charset="0"/>
                <a:cs typeface="ヒラギノ角ゴ Pro W3" charset="0"/>
              </a:rPr>
              <a:t>1979: Israeli-Egyptian Peace Treaty</a:t>
            </a:r>
          </a:p>
          <a:p>
            <a:r>
              <a:rPr lang="en-US" sz="1800" dirty="0">
                <a:latin typeface="Franklin Gothic Book" charset="0"/>
                <a:ea typeface="ヒラギノ角ゴ Pro W3" charset="0"/>
                <a:cs typeface="ヒラギノ角ゴ Pro W3" charset="0"/>
              </a:rPr>
              <a:t>1980s: Israel settles more </a:t>
            </a:r>
            <a:r>
              <a:rPr lang="en-US" sz="1800" dirty="0" smtClean="0">
                <a:latin typeface="Franklin Gothic Book" charset="0"/>
                <a:ea typeface="ヒラギノ角ゴ Pro W3" charset="0"/>
                <a:cs typeface="ヒラギノ角ゴ Pro W3" charset="0"/>
              </a:rPr>
              <a:t>civilians </a:t>
            </a:r>
            <a:r>
              <a:rPr lang="en-US" sz="1800" dirty="0">
                <a:latin typeface="Franklin Gothic Book" charset="0"/>
                <a:ea typeface="ヒラギノ角ゴ Pro W3" charset="0"/>
                <a:cs typeface="ヒラギノ角ゴ Pro W3" charset="0"/>
              </a:rPr>
              <a:t>in West Bank and </a:t>
            </a:r>
            <a:r>
              <a:rPr lang="en-US" sz="1800" dirty="0" smtClean="0">
                <a:latin typeface="Franklin Gothic Book" charset="0"/>
                <a:ea typeface="ヒラギノ角ゴ Pro W3" charset="0"/>
                <a:cs typeface="ヒラギノ角ゴ Pro W3" charset="0"/>
              </a:rPr>
              <a:t>Gaza</a:t>
            </a:r>
          </a:p>
          <a:p>
            <a:r>
              <a:rPr lang="en-US" sz="1800" dirty="0" smtClean="0">
                <a:solidFill>
                  <a:srgbClr val="FFFF00"/>
                </a:solidFill>
                <a:latin typeface="Franklin Gothic Book" charset="0"/>
                <a:ea typeface="ヒラギノ角ゴ Pro W3" charset="0"/>
                <a:cs typeface="ヒラギノ角ゴ Pro W3" charset="0"/>
              </a:rPr>
              <a:t>1987-1993: First Palestinian Intifada (“Uprising”</a:t>
            </a:r>
            <a:r>
              <a:rPr lang="en-US" sz="1800" dirty="0" smtClean="0">
                <a:solidFill>
                  <a:srgbClr val="FFFF00"/>
                </a:solidFill>
                <a:latin typeface="Franklin Gothic Book" charset="0"/>
                <a:ea typeface="ヒラギノ角ゴ Pro W3" charset="0"/>
                <a:cs typeface="ヒラギノ角ゴ Pro W3" charset="0"/>
              </a:rPr>
              <a:t>)</a:t>
            </a:r>
          </a:p>
          <a:p>
            <a:r>
              <a:rPr lang="en-US" sz="1800" dirty="0" smtClean="0">
                <a:solidFill>
                  <a:srgbClr val="FFFF00"/>
                </a:solidFill>
                <a:latin typeface="Franklin Gothic Book" charset="0"/>
                <a:ea typeface="ヒラギノ角ゴ Pro W3" charset="0"/>
                <a:cs typeface="ヒラギノ角ゴ Pro W3" charset="0"/>
              </a:rPr>
              <a:t>1993</a:t>
            </a:r>
            <a:r>
              <a:rPr lang="en-US" sz="1800" dirty="0" smtClean="0">
                <a:solidFill>
                  <a:srgbClr val="FFFF00"/>
                </a:solidFill>
                <a:latin typeface="Franklin Gothic Book" charset="0"/>
                <a:ea typeface="ヒラギノ角ゴ Pro W3" charset="0"/>
                <a:cs typeface="ヒラギノ角ゴ Pro W3" charset="0"/>
              </a:rPr>
              <a:t>: Oslo Peace Accords</a:t>
            </a:r>
          </a:p>
          <a:p>
            <a:r>
              <a:rPr lang="en-US" sz="1800" dirty="0" smtClean="0">
                <a:solidFill>
                  <a:srgbClr val="FFFF00"/>
                </a:solidFill>
                <a:latin typeface="Franklin Gothic Book" charset="0"/>
                <a:ea typeface="ヒラギノ角ゴ Pro W3" charset="0"/>
                <a:cs typeface="ヒラギノ角ゴ Pro W3" charset="0"/>
              </a:rPr>
              <a:t>2000-2005: Second Palestinian Intifada</a:t>
            </a:r>
          </a:p>
          <a:p>
            <a:r>
              <a:rPr lang="en-US" sz="1800" dirty="0" smtClean="0">
                <a:latin typeface="Franklin Gothic Book" charset="0"/>
                <a:ea typeface="ヒラギノ角ゴ Pro W3" charset="0"/>
                <a:cs typeface="ヒラギノ角ゴ Pro W3" charset="0"/>
              </a:rPr>
              <a:t>2000-Present: Israel intensifies occupation</a:t>
            </a:r>
          </a:p>
          <a:p>
            <a:pPr lvl="1"/>
            <a:r>
              <a:rPr lang="en-US" sz="1400" dirty="0" smtClean="0">
                <a:latin typeface="Franklin Gothic Book" charset="0"/>
                <a:ea typeface="ヒラギノ角ゴ Pro W3" charset="0"/>
                <a:cs typeface="ヒラギノ角ゴ Pro W3" charset="0"/>
              </a:rPr>
              <a:t>Increased settlements in West Bank</a:t>
            </a:r>
          </a:p>
          <a:p>
            <a:pPr lvl="1"/>
            <a:endParaRPr lang="en-US" sz="1400" dirty="0" smtClean="0">
              <a:latin typeface="Franklin Gothic Book" charset="0"/>
              <a:ea typeface="ヒラギノ角ゴ Pro W3" charset="0"/>
              <a:cs typeface="ヒラギノ角ゴ Pro W3" charset="0"/>
            </a:endParaRPr>
          </a:p>
          <a:p>
            <a:endParaRPr lang="en-US" sz="1800" dirty="0" smtClean="0">
              <a:latin typeface="Franklin Gothic Book" charset="0"/>
              <a:ea typeface="ヒラギノ角ゴ Pro W3" charset="0"/>
              <a:cs typeface="ヒラギノ角ゴ Pro W3" charset="0"/>
            </a:endParaRPr>
          </a:p>
          <a:p>
            <a:endParaRPr lang="en-US" sz="1800" dirty="0" smtClean="0">
              <a:latin typeface="Franklin Gothic Book" charset="0"/>
              <a:ea typeface="ヒラギノ角ゴ Pro W3" charset="0"/>
              <a:cs typeface="ヒラギノ角ゴ Pro W3" charset="0"/>
            </a:endParaRPr>
          </a:p>
          <a:p>
            <a:endParaRPr lang="en-US" sz="1800" dirty="0">
              <a:latin typeface="Franklin Gothic Book" charset="0"/>
              <a:ea typeface="ヒラギノ角ゴ Pro W3" charset="0"/>
              <a:cs typeface="ヒラギノ角ゴ Pro W3" charset="0"/>
            </a:endParaRPr>
          </a:p>
          <a:p>
            <a:pPr eaLnBrk="1" hangingPunct="1"/>
            <a:endParaRPr lang="en-US" sz="2800" b="1" i="1" dirty="0">
              <a:solidFill>
                <a:srgbClr val="FFFF00"/>
              </a:solidFill>
              <a:latin typeface="Franklin Gothic Book" charset="0"/>
              <a:ea typeface="ヒラギノ角ゴ Pro W3" charset="0"/>
              <a:cs typeface="ヒラギノ角ゴ Pro W3" charset="0"/>
            </a:endParaRPr>
          </a:p>
          <a:p>
            <a:pPr eaLnBrk="1" hangingPunct="1"/>
            <a:endParaRPr lang="en-US" sz="16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2130348692"/>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Picture 7"/>
          <p:cNvPicPr>
            <a:picLocks noChangeAspect="1"/>
          </p:cNvPicPr>
          <p:nvPr/>
        </p:nvPicPr>
        <p:blipFill>
          <a:blip r:embed="rId2"/>
          <a:stretch>
            <a:fillRect/>
          </a:stretch>
        </p:blipFill>
        <p:spPr>
          <a:xfrm>
            <a:off x="2679700" y="0"/>
            <a:ext cx="3764681" cy="6858000"/>
          </a:xfrm>
          <a:prstGeom prst="rect">
            <a:avLst/>
          </a:prstGeom>
        </p:spPr>
      </p:pic>
    </p:spTree>
    <p:extLst>
      <p:ext uri="{BB962C8B-B14F-4D97-AF65-F5344CB8AC3E}">
        <p14:creationId xmlns:p14="http://schemas.microsoft.com/office/powerpoint/2010/main" val="33369713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dirty="0" smtClean="0">
                <a:ea typeface="ヒラギノ角ゴ Pro W3" pitchFamily="-112" charset="-128"/>
              </a:rPr>
              <a:t>Key Moments in the Historical Geography of Israel and Palestine</a:t>
            </a:r>
          </a:p>
        </p:txBody>
      </p:sp>
      <p:sp>
        <p:nvSpPr>
          <p:cNvPr id="38915" name="Content Placeholder 2"/>
          <p:cNvSpPr>
            <a:spLocks noGrp="1"/>
          </p:cNvSpPr>
          <p:nvPr>
            <p:ph idx="1"/>
          </p:nvPr>
        </p:nvSpPr>
        <p:spPr>
          <a:xfrm>
            <a:off x="457200" y="1600200"/>
            <a:ext cx="8229600" cy="5257800"/>
          </a:xfrm>
        </p:spPr>
        <p:txBody>
          <a:bodyPr>
            <a:noAutofit/>
          </a:bodyPr>
          <a:lstStyle/>
          <a:p>
            <a:r>
              <a:rPr lang="en-US" sz="1800" dirty="0" smtClean="0">
                <a:latin typeface="Franklin Gothic Book" charset="0"/>
                <a:ea typeface="ヒラギノ角ゴ Pro W3" charset="0"/>
                <a:cs typeface="ヒラギノ角ゴ Pro W3" charset="0"/>
              </a:rPr>
              <a:t>1967: PLO moves to Jordan</a:t>
            </a:r>
          </a:p>
          <a:p>
            <a:r>
              <a:rPr lang="en-US" sz="1800" dirty="0" smtClean="0">
                <a:latin typeface="Franklin Gothic Book" charset="0"/>
                <a:ea typeface="ヒラギノ角ゴ Pro W3" charset="0"/>
                <a:cs typeface="ヒラギノ角ゴ Pro W3" charset="0"/>
              </a:rPr>
              <a:t>1971: PLO kicked out of Jordan, moves to Lebanon</a:t>
            </a:r>
          </a:p>
          <a:p>
            <a:r>
              <a:rPr lang="en-US" sz="1800" dirty="0" smtClean="0">
                <a:latin typeface="Franklin Gothic Book" charset="0"/>
                <a:ea typeface="ヒラギノ角ゴ Pro W3" charset="0"/>
                <a:cs typeface="ヒラギノ角ゴ Pro W3" charset="0"/>
              </a:rPr>
              <a:t>1973: October/”Yom Kippur” War</a:t>
            </a:r>
          </a:p>
          <a:p>
            <a:r>
              <a:rPr lang="en-US" sz="1800" dirty="0" smtClean="0">
                <a:latin typeface="Franklin Gothic Book" charset="0"/>
                <a:ea typeface="ヒラギノ角ゴ Pro W3" charset="0"/>
                <a:cs typeface="ヒラギノ角ゴ Pro W3" charset="0"/>
              </a:rPr>
              <a:t>1978: Israel occupies southern Lebanon </a:t>
            </a:r>
          </a:p>
          <a:p>
            <a:r>
              <a:rPr lang="en-US" sz="1800" dirty="0" smtClean="0">
                <a:latin typeface="Franklin Gothic Book" charset="0"/>
                <a:ea typeface="ヒラギノ角ゴ Pro W3" charset="0"/>
                <a:cs typeface="ヒラギノ角ゴ Pro W3" charset="0"/>
              </a:rPr>
              <a:t>1979: Israeli-Egyptian Peace Treaty</a:t>
            </a:r>
          </a:p>
          <a:p>
            <a:r>
              <a:rPr lang="en-US" sz="1800" dirty="0">
                <a:latin typeface="Franklin Gothic Book" charset="0"/>
                <a:ea typeface="ヒラギノ角ゴ Pro W3" charset="0"/>
                <a:cs typeface="ヒラギノ角ゴ Pro W3" charset="0"/>
              </a:rPr>
              <a:t>1980s: Israel settles more </a:t>
            </a:r>
            <a:r>
              <a:rPr lang="en-US" sz="1800" dirty="0" smtClean="0">
                <a:latin typeface="Franklin Gothic Book" charset="0"/>
                <a:ea typeface="ヒラギノ角ゴ Pro W3" charset="0"/>
                <a:cs typeface="ヒラギノ角ゴ Pro W3" charset="0"/>
              </a:rPr>
              <a:t>civilians </a:t>
            </a:r>
            <a:r>
              <a:rPr lang="en-US" sz="1800" dirty="0">
                <a:latin typeface="Franklin Gothic Book" charset="0"/>
                <a:ea typeface="ヒラギノ角ゴ Pro W3" charset="0"/>
                <a:cs typeface="ヒラギノ角ゴ Pro W3" charset="0"/>
              </a:rPr>
              <a:t>in West Bank and </a:t>
            </a:r>
            <a:r>
              <a:rPr lang="en-US" sz="1800" dirty="0" smtClean="0">
                <a:latin typeface="Franklin Gothic Book" charset="0"/>
                <a:ea typeface="ヒラギノ角ゴ Pro W3" charset="0"/>
                <a:cs typeface="ヒラギノ角ゴ Pro W3" charset="0"/>
              </a:rPr>
              <a:t>Gaza</a:t>
            </a:r>
          </a:p>
          <a:p>
            <a:r>
              <a:rPr lang="en-US" sz="1800" dirty="0" smtClean="0">
                <a:solidFill>
                  <a:srgbClr val="FFFF00"/>
                </a:solidFill>
                <a:latin typeface="Franklin Gothic Book" charset="0"/>
                <a:ea typeface="ヒラギノ角ゴ Pro W3" charset="0"/>
                <a:cs typeface="ヒラギノ角ゴ Pro W3" charset="0"/>
              </a:rPr>
              <a:t>1987-1993: First Palestinian Intifada (“Uprising”</a:t>
            </a:r>
            <a:r>
              <a:rPr lang="en-US" sz="1800" dirty="0" smtClean="0">
                <a:solidFill>
                  <a:srgbClr val="FFFF00"/>
                </a:solidFill>
                <a:latin typeface="Franklin Gothic Book" charset="0"/>
                <a:ea typeface="ヒラギノ角ゴ Pro W3" charset="0"/>
                <a:cs typeface="ヒラギノ角ゴ Pro W3" charset="0"/>
              </a:rPr>
              <a:t>)</a:t>
            </a:r>
          </a:p>
          <a:p>
            <a:r>
              <a:rPr lang="en-US" sz="1800" dirty="0" smtClean="0">
                <a:solidFill>
                  <a:srgbClr val="FFFF00"/>
                </a:solidFill>
                <a:latin typeface="Franklin Gothic Book" charset="0"/>
                <a:ea typeface="ヒラギノ角ゴ Pro W3" charset="0"/>
                <a:cs typeface="ヒラギノ角ゴ Pro W3" charset="0"/>
              </a:rPr>
              <a:t>1993</a:t>
            </a:r>
            <a:r>
              <a:rPr lang="en-US" sz="1800" dirty="0" smtClean="0">
                <a:solidFill>
                  <a:srgbClr val="FFFF00"/>
                </a:solidFill>
                <a:latin typeface="Franklin Gothic Book" charset="0"/>
                <a:ea typeface="ヒラギノ角ゴ Pro W3" charset="0"/>
                <a:cs typeface="ヒラギノ角ゴ Pro W3" charset="0"/>
              </a:rPr>
              <a:t>: Oslo Peace Accords</a:t>
            </a:r>
          </a:p>
          <a:p>
            <a:r>
              <a:rPr lang="en-US" sz="1800" dirty="0" smtClean="0">
                <a:solidFill>
                  <a:srgbClr val="FFFF00"/>
                </a:solidFill>
                <a:latin typeface="Franklin Gothic Book" charset="0"/>
                <a:ea typeface="ヒラギノ角ゴ Pro W3" charset="0"/>
                <a:cs typeface="ヒラギノ角ゴ Pro W3" charset="0"/>
              </a:rPr>
              <a:t>2000-2005: Second Palestinian Intifada</a:t>
            </a:r>
          </a:p>
          <a:p>
            <a:r>
              <a:rPr lang="en-US" sz="1800" dirty="0" smtClean="0">
                <a:latin typeface="Franklin Gothic Book" charset="0"/>
                <a:ea typeface="ヒラギノ角ゴ Pro W3" charset="0"/>
                <a:cs typeface="ヒラギノ角ゴ Pro W3" charset="0"/>
              </a:rPr>
              <a:t>2000-Present: Israel intensifies occupation</a:t>
            </a:r>
          </a:p>
          <a:p>
            <a:pPr lvl="1"/>
            <a:r>
              <a:rPr lang="en-US" sz="1400" dirty="0" smtClean="0">
                <a:latin typeface="Franklin Gothic Book" charset="0"/>
                <a:ea typeface="ヒラギノ角ゴ Pro W3" charset="0"/>
                <a:cs typeface="ヒラギノ角ゴ Pro W3" charset="0"/>
              </a:rPr>
              <a:t>Increased settlements in West Bank</a:t>
            </a:r>
          </a:p>
          <a:p>
            <a:pPr lvl="1"/>
            <a:endParaRPr lang="en-US" sz="1400" dirty="0" smtClean="0">
              <a:latin typeface="Franklin Gothic Book" charset="0"/>
              <a:ea typeface="ヒラギノ角ゴ Pro W3" charset="0"/>
              <a:cs typeface="ヒラギノ角ゴ Pro W3" charset="0"/>
            </a:endParaRPr>
          </a:p>
          <a:p>
            <a:endParaRPr lang="en-US" sz="1800" dirty="0" smtClean="0">
              <a:latin typeface="Franklin Gothic Book" charset="0"/>
              <a:ea typeface="ヒラギノ角ゴ Pro W3" charset="0"/>
              <a:cs typeface="ヒラギノ角ゴ Pro W3" charset="0"/>
            </a:endParaRPr>
          </a:p>
          <a:p>
            <a:endParaRPr lang="en-US" sz="1800" dirty="0" smtClean="0">
              <a:latin typeface="Franklin Gothic Book" charset="0"/>
              <a:ea typeface="ヒラギノ角ゴ Pro W3" charset="0"/>
              <a:cs typeface="ヒラギノ角ゴ Pro W3" charset="0"/>
            </a:endParaRPr>
          </a:p>
          <a:p>
            <a:endParaRPr lang="en-US" sz="1800" dirty="0">
              <a:latin typeface="Franklin Gothic Book" charset="0"/>
              <a:ea typeface="ヒラギノ角ゴ Pro W3" charset="0"/>
              <a:cs typeface="ヒラギノ角ゴ Pro W3" charset="0"/>
            </a:endParaRPr>
          </a:p>
          <a:p>
            <a:pPr eaLnBrk="1" hangingPunct="1"/>
            <a:endParaRPr lang="en-US" sz="2800" b="1" i="1" dirty="0">
              <a:solidFill>
                <a:srgbClr val="FFFF00"/>
              </a:solidFill>
              <a:latin typeface="Franklin Gothic Book" charset="0"/>
              <a:ea typeface="ヒラギノ角ゴ Pro W3" charset="0"/>
              <a:cs typeface="ヒラギノ角ゴ Pro W3" charset="0"/>
            </a:endParaRPr>
          </a:p>
          <a:p>
            <a:pPr eaLnBrk="1" hangingPunct="1"/>
            <a:endParaRPr lang="en-US" sz="16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2810538246"/>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dirty="0" smtClean="0">
                <a:ea typeface="ヒラギノ角ゴ Pro W3" pitchFamily="-112" charset="-128"/>
              </a:rPr>
              <a:t>Key Moments in the Historical Geography of Israel and Palestine</a:t>
            </a:r>
          </a:p>
        </p:txBody>
      </p:sp>
      <p:sp>
        <p:nvSpPr>
          <p:cNvPr id="38915" name="Content Placeholder 2"/>
          <p:cNvSpPr>
            <a:spLocks noGrp="1"/>
          </p:cNvSpPr>
          <p:nvPr>
            <p:ph idx="1"/>
          </p:nvPr>
        </p:nvSpPr>
        <p:spPr>
          <a:xfrm>
            <a:off x="457200" y="1600200"/>
            <a:ext cx="8229600" cy="5257800"/>
          </a:xfrm>
        </p:spPr>
        <p:txBody>
          <a:bodyPr>
            <a:noAutofit/>
          </a:bodyPr>
          <a:lstStyle/>
          <a:p>
            <a:r>
              <a:rPr lang="en-US" sz="1800" dirty="0" smtClean="0">
                <a:latin typeface="Franklin Gothic Book" charset="0"/>
                <a:ea typeface="ヒラギノ角ゴ Pro W3" charset="0"/>
                <a:cs typeface="ヒラギノ角ゴ Pro W3" charset="0"/>
              </a:rPr>
              <a:t>1967: PLO moves to Jordan</a:t>
            </a:r>
          </a:p>
          <a:p>
            <a:r>
              <a:rPr lang="en-US" sz="1800" dirty="0" smtClean="0">
                <a:latin typeface="Franklin Gothic Book" charset="0"/>
                <a:ea typeface="ヒラギノ角ゴ Pro W3" charset="0"/>
                <a:cs typeface="ヒラギノ角ゴ Pro W3" charset="0"/>
              </a:rPr>
              <a:t>1971: PLO kicked out of Jordan, moves to Lebanon</a:t>
            </a:r>
          </a:p>
          <a:p>
            <a:r>
              <a:rPr lang="en-US" sz="1800" dirty="0" smtClean="0">
                <a:latin typeface="Franklin Gothic Book" charset="0"/>
                <a:ea typeface="ヒラギノ角ゴ Pro W3" charset="0"/>
                <a:cs typeface="ヒラギノ角ゴ Pro W3" charset="0"/>
              </a:rPr>
              <a:t>1973: October/”Yom Kippur” War</a:t>
            </a:r>
          </a:p>
          <a:p>
            <a:r>
              <a:rPr lang="en-US" sz="1800" dirty="0" smtClean="0">
                <a:latin typeface="Franklin Gothic Book" charset="0"/>
                <a:ea typeface="ヒラギノ角ゴ Pro W3" charset="0"/>
                <a:cs typeface="ヒラギノ角ゴ Pro W3" charset="0"/>
              </a:rPr>
              <a:t>1978: Israel occupies southern Lebanon </a:t>
            </a:r>
          </a:p>
          <a:p>
            <a:r>
              <a:rPr lang="en-US" sz="1800" dirty="0" smtClean="0">
                <a:latin typeface="Franklin Gothic Book" charset="0"/>
                <a:ea typeface="ヒラギノ角ゴ Pro W3" charset="0"/>
                <a:cs typeface="ヒラギノ角ゴ Pro W3" charset="0"/>
              </a:rPr>
              <a:t>1979: Israeli-Egyptian Peace Treaty</a:t>
            </a:r>
          </a:p>
          <a:p>
            <a:r>
              <a:rPr lang="en-US" sz="1800" dirty="0">
                <a:latin typeface="Franklin Gothic Book" charset="0"/>
                <a:ea typeface="ヒラギノ角ゴ Pro W3" charset="0"/>
                <a:cs typeface="ヒラギノ角ゴ Pro W3" charset="0"/>
              </a:rPr>
              <a:t>1980s: Israel settles more </a:t>
            </a:r>
            <a:r>
              <a:rPr lang="en-US" sz="1800" dirty="0" smtClean="0">
                <a:latin typeface="Franklin Gothic Book" charset="0"/>
                <a:ea typeface="ヒラギノ角ゴ Pro W3" charset="0"/>
                <a:cs typeface="ヒラギノ角ゴ Pro W3" charset="0"/>
              </a:rPr>
              <a:t>civilians </a:t>
            </a:r>
            <a:r>
              <a:rPr lang="en-US" sz="1800" dirty="0">
                <a:latin typeface="Franklin Gothic Book" charset="0"/>
                <a:ea typeface="ヒラギノ角ゴ Pro W3" charset="0"/>
                <a:cs typeface="ヒラギノ角ゴ Pro W3" charset="0"/>
              </a:rPr>
              <a:t>in West Bank and </a:t>
            </a:r>
            <a:r>
              <a:rPr lang="en-US" sz="1800" dirty="0" smtClean="0">
                <a:latin typeface="Franklin Gothic Book" charset="0"/>
                <a:ea typeface="ヒラギノ角ゴ Pro W3" charset="0"/>
                <a:cs typeface="ヒラギノ角ゴ Pro W3" charset="0"/>
              </a:rPr>
              <a:t>Gaza</a:t>
            </a:r>
          </a:p>
          <a:p>
            <a:r>
              <a:rPr lang="en-US" sz="1800" dirty="0" smtClean="0">
                <a:solidFill>
                  <a:srgbClr val="FFFF00"/>
                </a:solidFill>
                <a:latin typeface="Franklin Gothic Book" charset="0"/>
                <a:ea typeface="ヒラギノ角ゴ Pro W3" charset="0"/>
                <a:cs typeface="ヒラギノ角ゴ Pro W3" charset="0"/>
              </a:rPr>
              <a:t>1987-1993: First Palestinian Intifada (“Uprising”)</a:t>
            </a:r>
          </a:p>
          <a:p>
            <a:r>
              <a:rPr lang="en-US" sz="1800" dirty="0" smtClean="0">
                <a:solidFill>
                  <a:srgbClr val="FFFF00"/>
                </a:solidFill>
                <a:latin typeface="Franklin Gothic Book" charset="0"/>
                <a:ea typeface="ヒラギノ角ゴ Pro W3" charset="0"/>
                <a:cs typeface="ヒラギノ角ゴ Pro W3" charset="0"/>
              </a:rPr>
              <a:t>1993: Oslo Peace Accords</a:t>
            </a:r>
          </a:p>
          <a:p>
            <a:r>
              <a:rPr lang="en-US" sz="1800" dirty="0" smtClean="0">
                <a:solidFill>
                  <a:srgbClr val="FFFF00"/>
                </a:solidFill>
                <a:latin typeface="Franklin Gothic Book" charset="0"/>
                <a:ea typeface="ヒラギノ角ゴ Pro W3" charset="0"/>
                <a:cs typeface="ヒラギノ角ゴ Pro W3" charset="0"/>
              </a:rPr>
              <a:t>2000-2005: Second Palestinian Intifada</a:t>
            </a:r>
          </a:p>
          <a:p>
            <a:r>
              <a:rPr lang="en-US" sz="1800" dirty="0" smtClean="0">
                <a:latin typeface="Franklin Gothic Book" charset="0"/>
                <a:ea typeface="ヒラギノ角ゴ Pro W3" charset="0"/>
                <a:cs typeface="ヒラギノ角ゴ Pro W3" charset="0"/>
              </a:rPr>
              <a:t>2000-Present: Israel intensifies occupation</a:t>
            </a:r>
          </a:p>
          <a:p>
            <a:pPr lvl="1"/>
            <a:r>
              <a:rPr lang="en-US" sz="1400" dirty="0" smtClean="0">
                <a:latin typeface="Franklin Gothic Book" charset="0"/>
                <a:ea typeface="ヒラギノ角ゴ Pro W3" charset="0"/>
                <a:cs typeface="ヒラギノ角ゴ Pro W3" charset="0"/>
              </a:rPr>
              <a:t>Increased settlements in West Bank</a:t>
            </a:r>
          </a:p>
          <a:p>
            <a:pPr lvl="1"/>
            <a:r>
              <a:rPr lang="en-US" sz="1400" dirty="0" smtClean="0">
                <a:latin typeface="Franklin Gothic Book" charset="0"/>
                <a:ea typeface="ヒラギノ角ゴ Pro W3" charset="0"/>
                <a:cs typeface="ヒラギノ角ゴ Pro W3" charset="0"/>
              </a:rPr>
              <a:t>Separation/Security Barrier</a:t>
            </a:r>
          </a:p>
          <a:p>
            <a:pPr lvl="1"/>
            <a:endParaRPr lang="en-US" sz="1400" dirty="0" smtClean="0">
              <a:latin typeface="Franklin Gothic Book" charset="0"/>
              <a:ea typeface="ヒラギノ角ゴ Pro W3" charset="0"/>
              <a:cs typeface="ヒラギノ角ゴ Pro W3" charset="0"/>
            </a:endParaRPr>
          </a:p>
          <a:p>
            <a:endParaRPr lang="en-US" sz="1800" dirty="0" smtClean="0">
              <a:latin typeface="Franklin Gothic Book" charset="0"/>
              <a:ea typeface="ヒラギノ角ゴ Pro W3" charset="0"/>
              <a:cs typeface="ヒラギノ角ゴ Pro W3" charset="0"/>
            </a:endParaRPr>
          </a:p>
          <a:p>
            <a:endParaRPr lang="en-US" sz="1800" dirty="0" smtClean="0">
              <a:latin typeface="Franklin Gothic Book" charset="0"/>
              <a:ea typeface="ヒラギノ角ゴ Pro W3" charset="0"/>
              <a:cs typeface="ヒラギノ角ゴ Pro W3" charset="0"/>
            </a:endParaRPr>
          </a:p>
          <a:p>
            <a:endParaRPr lang="en-US" sz="1800" dirty="0">
              <a:latin typeface="Franklin Gothic Book" charset="0"/>
              <a:ea typeface="ヒラギノ角ゴ Pro W3" charset="0"/>
              <a:cs typeface="ヒラギノ角ゴ Pro W3" charset="0"/>
            </a:endParaRPr>
          </a:p>
          <a:p>
            <a:pPr eaLnBrk="1" hangingPunct="1"/>
            <a:endParaRPr lang="en-US" sz="2800" b="1" i="1" dirty="0">
              <a:solidFill>
                <a:srgbClr val="FFFF00"/>
              </a:solidFill>
              <a:latin typeface="Franklin Gothic Book" charset="0"/>
              <a:ea typeface="ヒラギノ角ゴ Pro W3" charset="0"/>
              <a:cs typeface="ヒラギノ角ゴ Pro W3" charset="0"/>
            </a:endParaRPr>
          </a:p>
          <a:p>
            <a:pPr eaLnBrk="1" hangingPunct="1"/>
            <a:endParaRPr lang="en-US" sz="16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1377196584"/>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2"/>
          <a:stretch>
            <a:fillRect/>
          </a:stretch>
        </p:blipFill>
        <p:spPr>
          <a:xfrm>
            <a:off x="0" y="711200"/>
            <a:ext cx="9144000" cy="5430416"/>
          </a:xfrm>
          <a:prstGeom prst="rect">
            <a:avLst/>
          </a:prstGeom>
        </p:spPr>
      </p:pic>
    </p:spTree>
    <p:extLst>
      <p:ext uri="{BB962C8B-B14F-4D97-AF65-F5344CB8AC3E}">
        <p14:creationId xmlns:p14="http://schemas.microsoft.com/office/powerpoint/2010/main" val="22300463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917700" y="0"/>
            <a:ext cx="5299364" cy="6858000"/>
          </a:xfrm>
          <a:prstGeom prst="rect">
            <a:avLst/>
          </a:prstGeom>
        </p:spPr>
      </p:pic>
    </p:spTree>
    <p:extLst>
      <p:ext uri="{BB962C8B-B14F-4D97-AF65-F5344CB8AC3E}">
        <p14:creationId xmlns:p14="http://schemas.microsoft.com/office/powerpoint/2010/main" val="7059856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dirty="0" smtClean="0">
                <a:ea typeface="ヒラギノ角ゴ Pro W3" pitchFamily="-112" charset="-128"/>
              </a:rPr>
              <a:t>Key Moments in the Historical Geography of Israel and Palestine</a:t>
            </a:r>
          </a:p>
        </p:txBody>
      </p:sp>
      <p:sp>
        <p:nvSpPr>
          <p:cNvPr id="38915" name="Content Placeholder 2"/>
          <p:cNvSpPr>
            <a:spLocks noGrp="1"/>
          </p:cNvSpPr>
          <p:nvPr>
            <p:ph idx="1"/>
          </p:nvPr>
        </p:nvSpPr>
        <p:spPr>
          <a:xfrm>
            <a:off x="457200" y="1600200"/>
            <a:ext cx="8229600" cy="5257800"/>
          </a:xfrm>
        </p:spPr>
        <p:txBody>
          <a:bodyPr>
            <a:noAutofit/>
          </a:bodyPr>
          <a:lstStyle/>
          <a:p>
            <a:r>
              <a:rPr lang="en-US" sz="1800" dirty="0" smtClean="0">
                <a:latin typeface="Franklin Gothic Book" charset="0"/>
                <a:ea typeface="ヒラギノ角ゴ Pro W3" charset="0"/>
                <a:cs typeface="ヒラギノ角ゴ Pro W3" charset="0"/>
              </a:rPr>
              <a:t>1967: PLO moves to Jordan</a:t>
            </a:r>
          </a:p>
          <a:p>
            <a:r>
              <a:rPr lang="en-US" sz="1800" dirty="0" smtClean="0">
                <a:latin typeface="Franklin Gothic Book" charset="0"/>
                <a:ea typeface="ヒラギノ角ゴ Pro W3" charset="0"/>
                <a:cs typeface="ヒラギノ角ゴ Pro W3" charset="0"/>
              </a:rPr>
              <a:t>1971: PLO kicked out of Jordan, moves to Lebanon</a:t>
            </a:r>
          </a:p>
          <a:p>
            <a:r>
              <a:rPr lang="en-US" sz="1800" dirty="0" smtClean="0">
                <a:latin typeface="Franklin Gothic Book" charset="0"/>
                <a:ea typeface="ヒラギノ角ゴ Pro W3" charset="0"/>
                <a:cs typeface="ヒラギノ角ゴ Pro W3" charset="0"/>
              </a:rPr>
              <a:t>1973: October/”Yom Kippur” War</a:t>
            </a:r>
          </a:p>
          <a:p>
            <a:r>
              <a:rPr lang="en-US" sz="1800" dirty="0" smtClean="0">
                <a:latin typeface="Franklin Gothic Book" charset="0"/>
                <a:ea typeface="ヒラギノ角ゴ Pro W3" charset="0"/>
                <a:cs typeface="ヒラギノ角ゴ Pro W3" charset="0"/>
              </a:rPr>
              <a:t>1978: Israel occupies southern Lebanon </a:t>
            </a:r>
          </a:p>
          <a:p>
            <a:r>
              <a:rPr lang="en-US" sz="1800" dirty="0" smtClean="0">
                <a:latin typeface="Franklin Gothic Book" charset="0"/>
                <a:ea typeface="ヒラギノ角ゴ Pro W3" charset="0"/>
                <a:cs typeface="ヒラギノ角ゴ Pro W3" charset="0"/>
              </a:rPr>
              <a:t>1979: Israeli-Egyptian Peace Treaty</a:t>
            </a:r>
          </a:p>
          <a:p>
            <a:r>
              <a:rPr lang="en-US" sz="1800" dirty="0">
                <a:latin typeface="Franklin Gothic Book" charset="0"/>
                <a:ea typeface="ヒラギノ角ゴ Pro W3" charset="0"/>
                <a:cs typeface="ヒラギノ角ゴ Pro W3" charset="0"/>
              </a:rPr>
              <a:t>1980s: Israel settles more </a:t>
            </a:r>
            <a:r>
              <a:rPr lang="en-US" sz="1800" dirty="0" smtClean="0">
                <a:latin typeface="Franklin Gothic Book" charset="0"/>
                <a:ea typeface="ヒラギノ角ゴ Pro W3" charset="0"/>
                <a:cs typeface="ヒラギノ角ゴ Pro W3" charset="0"/>
              </a:rPr>
              <a:t>civilians </a:t>
            </a:r>
            <a:r>
              <a:rPr lang="en-US" sz="1800" dirty="0">
                <a:latin typeface="Franklin Gothic Book" charset="0"/>
                <a:ea typeface="ヒラギノ角ゴ Pro W3" charset="0"/>
                <a:cs typeface="ヒラギノ角ゴ Pro W3" charset="0"/>
              </a:rPr>
              <a:t>in West Bank and </a:t>
            </a:r>
            <a:r>
              <a:rPr lang="en-US" sz="1800" dirty="0" smtClean="0">
                <a:latin typeface="Franklin Gothic Book" charset="0"/>
                <a:ea typeface="ヒラギノ角ゴ Pro W3" charset="0"/>
                <a:cs typeface="ヒラギノ角ゴ Pro W3" charset="0"/>
              </a:rPr>
              <a:t>Gaza</a:t>
            </a:r>
          </a:p>
          <a:p>
            <a:r>
              <a:rPr lang="en-US" sz="1800" dirty="0" smtClean="0">
                <a:solidFill>
                  <a:srgbClr val="FFFF00"/>
                </a:solidFill>
                <a:latin typeface="Franklin Gothic Book" charset="0"/>
                <a:ea typeface="ヒラギノ角ゴ Pro W3" charset="0"/>
                <a:cs typeface="ヒラギノ角ゴ Pro W3" charset="0"/>
              </a:rPr>
              <a:t>1987-1993: First Palestinian Intifada (“Uprising”)</a:t>
            </a:r>
          </a:p>
          <a:p>
            <a:r>
              <a:rPr lang="en-US" sz="1800" dirty="0" smtClean="0">
                <a:solidFill>
                  <a:srgbClr val="FFFF00"/>
                </a:solidFill>
                <a:latin typeface="Franklin Gothic Book" charset="0"/>
                <a:ea typeface="ヒラギノ角ゴ Pro W3" charset="0"/>
                <a:cs typeface="ヒラギノ角ゴ Pro W3" charset="0"/>
              </a:rPr>
              <a:t>1993: Oslo Peace Accords</a:t>
            </a:r>
          </a:p>
          <a:p>
            <a:r>
              <a:rPr lang="en-US" sz="1800" dirty="0" smtClean="0">
                <a:solidFill>
                  <a:srgbClr val="FFFF00"/>
                </a:solidFill>
                <a:latin typeface="Franklin Gothic Book" charset="0"/>
                <a:ea typeface="ヒラギノ角ゴ Pro W3" charset="0"/>
                <a:cs typeface="ヒラギノ角ゴ Pro W3" charset="0"/>
              </a:rPr>
              <a:t>2000-2005: Second Palestinian Intifada</a:t>
            </a:r>
          </a:p>
          <a:p>
            <a:r>
              <a:rPr lang="en-US" sz="1800" dirty="0" smtClean="0">
                <a:latin typeface="Franklin Gothic Book" charset="0"/>
                <a:ea typeface="ヒラギノ角ゴ Pro W3" charset="0"/>
                <a:cs typeface="ヒラギノ角ゴ Pro W3" charset="0"/>
              </a:rPr>
              <a:t>2000-Present: Israel intensifies occupation</a:t>
            </a:r>
          </a:p>
          <a:p>
            <a:pPr lvl="1"/>
            <a:r>
              <a:rPr lang="en-US" sz="1400" dirty="0" smtClean="0">
                <a:latin typeface="Franklin Gothic Book" charset="0"/>
                <a:ea typeface="ヒラギノ角ゴ Pro W3" charset="0"/>
                <a:cs typeface="ヒラギノ角ゴ Pro W3" charset="0"/>
              </a:rPr>
              <a:t>Increased settlements in West Bank</a:t>
            </a:r>
          </a:p>
          <a:p>
            <a:pPr lvl="1"/>
            <a:r>
              <a:rPr lang="en-US" sz="1400" dirty="0" smtClean="0">
                <a:latin typeface="Franklin Gothic Book" charset="0"/>
                <a:ea typeface="ヒラギノ角ゴ Pro W3" charset="0"/>
                <a:cs typeface="ヒラギノ角ゴ Pro W3" charset="0"/>
              </a:rPr>
              <a:t>Separation Barrier</a:t>
            </a:r>
          </a:p>
          <a:p>
            <a:pPr lvl="1"/>
            <a:r>
              <a:rPr lang="en-US" sz="1400" dirty="0" smtClean="0">
                <a:latin typeface="Franklin Gothic Book" charset="0"/>
                <a:ea typeface="ヒラギノ角ゴ Pro W3" charset="0"/>
                <a:cs typeface="ヒラギノ角ゴ Pro W3" charset="0"/>
              </a:rPr>
              <a:t>Israeli-only roads</a:t>
            </a:r>
          </a:p>
          <a:p>
            <a:pPr lvl="1"/>
            <a:endParaRPr lang="en-US" sz="1400" dirty="0" smtClean="0">
              <a:latin typeface="Franklin Gothic Book" charset="0"/>
              <a:ea typeface="ヒラギノ角ゴ Pro W3" charset="0"/>
              <a:cs typeface="ヒラギノ角ゴ Pro W3" charset="0"/>
            </a:endParaRPr>
          </a:p>
          <a:p>
            <a:endParaRPr lang="en-US" sz="1800" dirty="0" smtClean="0">
              <a:latin typeface="Franklin Gothic Book" charset="0"/>
              <a:ea typeface="ヒラギノ角ゴ Pro W3" charset="0"/>
              <a:cs typeface="ヒラギノ角ゴ Pro W3" charset="0"/>
            </a:endParaRPr>
          </a:p>
          <a:p>
            <a:endParaRPr lang="en-US" sz="1800" dirty="0" smtClean="0">
              <a:latin typeface="Franklin Gothic Book" charset="0"/>
              <a:ea typeface="ヒラギノ角ゴ Pro W3" charset="0"/>
              <a:cs typeface="ヒラギノ角ゴ Pro W3" charset="0"/>
            </a:endParaRPr>
          </a:p>
          <a:p>
            <a:endParaRPr lang="en-US" sz="1800" dirty="0">
              <a:latin typeface="Franklin Gothic Book" charset="0"/>
              <a:ea typeface="ヒラギノ角ゴ Pro W3" charset="0"/>
              <a:cs typeface="ヒラギノ角ゴ Pro W3" charset="0"/>
            </a:endParaRPr>
          </a:p>
          <a:p>
            <a:pPr eaLnBrk="1" hangingPunct="1"/>
            <a:endParaRPr lang="en-US" sz="2800" b="1" i="1" dirty="0">
              <a:solidFill>
                <a:srgbClr val="FFFF00"/>
              </a:solidFill>
              <a:latin typeface="Franklin Gothic Book" charset="0"/>
              <a:ea typeface="ヒラギノ角ゴ Pro W3" charset="0"/>
              <a:cs typeface="ヒラギノ角ゴ Pro W3" charset="0"/>
            </a:endParaRPr>
          </a:p>
          <a:p>
            <a:pPr eaLnBrk="1" hangingPunct="1"/>
            <a:endParaRPr lang="en-US" sz="16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1835574409"/>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dirty="0" smtClean="0">
                <a:ea typeface="ヒラギノ角ゴ Pro W3" pitchFamily="-112" charset="-128"/>
              </a:rPr>
              <a:t>Key Moments in the Historical Geography of Israel and Palestine</a:t>
            </a:r>
          </a:p>
        </p:txBody>
      </p:sp>
      <p:sp>
        <p:nvSpPr>
          <p:cNvPr id="38915" name="Content Placeholder 2"/>
          <p:cNvSpPr>
            <a:spLocks noGrp="1"/>
          </p:cNvSpPr>
          <p:nvPr>
            <p:ph idx="1"/>
          </p:nvPr>
        </p:nvSpPr>
        <p:spPr>
          <a:xfrm>
            <a:off x="457200" y="1600200"/>
            <a:ext cx="8229600" cy="5257800"/>
          </a:xfrm>
        </p:spPr>
        <p:txBody>
          <a:bodyPr>
            <a:noAutofit/>
          </a:bodyPr>
          <a:lstStyle/>
          <a:p>
            <a:r>
              <a:rPr lang="en-US" sz="1800" dirty="0" smtClean="0">
                <a:latin typeface="Franklin Gothic Book" charset="0"/>
                <a:ea typeface="ヒラギノ角ゴ Pro W3" charset="0"/>
                <a:cs typeface="ヒラギノ角ゴ Pro W3" charset="0"/>
              </a:rPr>
              <a:t>1967: PLO moves to Jordan</a:t>
            </a:r>
          </a:p>
          <a:p>
            <a:r>
              <a:rPr lang="en-US" sz="1800" dirty="0" smtClean="0">
                <a:latin typeface="Franklin Gothic Book" charset="0"/>
                <a:ea typeface="ヒラギノ角ゴ Pro W3" charset="0"/>
                <a:cs typeface="ヒラギノ角ゴ Pro W3" charset="0"/>
              </a:rPr>
              <a:t>1971: PLO kicked out of Jordan, moves to Lebanon</a:t>
            </a:r>
          </a:p>
          <a:p>
            <a:r>
              <a:rPr lang="en-US" sz="1800" dirty="0" smtClean="0">
                <a:latin typeface="Franklin Gothic Book" charset="0"/>
                <a:ea typeface="ヒラギノ角ゴ Pro W3" charset="0"/>
                <a:cs typeface="ヒラギノ角ゴ Pro W3" charset="0"/>
              </a:rPr>
              <a:t>1973: October/”Yom Kippur” War</a:t>
            </a:r>
          </a:p>
          <a:p>
            <a:r>
              <a:rPr lang="en-US" sz="1800" dirty="0" smtClean="0">
                <a:latin typeface="Franklin Gothic Book" charset="0"/>
                <a:ea typeface="ヒラギノ角ゴ Pro W3" charset="0"/>
                <a:cs typeface="ヒラギノ角ゴ Pro W3" charset="0"/>
              </a:rPr>
              <a:t>1978: Israel occupies southern Lebanon </a:t>
            </a:r>
          </a:p>
          <a:p>
            <a:r>
              <a:rPr lang="en-US" sz="1800" dirty="0" smtClean="0">
                <a:latin typeface="Franklin Gothic Book" charset="0"/>
                <a:ea typeface="ヒラギノ角ゴ Pro W3" charset="0"/>
                <a:cs typeface="ヒラギノ角ゴ Pro W3" charset="0"/>
              </a:rPr>
              <a:t>1979: Israeli-Egyptian Peace Treaty</a:t>
            </a:r>
          </a:p>
          <a:p>
            <a:r>
              <a:rPr lang="en-US" sz="1800" dirty="0">
                <a:latin typeface="Franklin Gothic Book" charset="0"/>
                <a:ea typeface="ヒラギノ角ゴ Pro W3" charset="0"/>
                <a:cs typeface="ヒラギノ角ゴ Pro W3" charset="0"/>
              </a:rPr>
              <a:t>1980s: Israel settles more </a:t>
            </a:r>
            <a:r>
              <a:rPr lang="en-US" sz="1800" dirty="0" smtClean="0">
                <a:latin typeface="Franklin Gothic Book" charset="0"/>
                <a:ea typeface="ヒラギノ角ゴ Pro W3" charset="0"/>
                <a:cs typeface="ヒラギノ角ゴ Pro W3" charset="0"/>
              </a:rPr>
              <a:t>civilians </a:t>
            </a:r>
            <a:r>
              <a:rPr lang="en-US" sz="1800" dirty="0">
                <a:latin typeface="Franklin Gothic Book" charset="0"/>
                <a:ea typeface="ヒラギノ角ゴ Pro W3" charset="0"/>
                <a:cs typeface="ヒラギノ角ゴ Pro W3" charset="0"/>
              </a:rPr>
              <a:t>in West Bank and </a:t>
            </a:r>
            <a:r>
              <a:rPr lang="en-US" sz="1800" dirty="0" smtClean="0">
                <a:latin typeface="Franklin Gothic Book" charset="0"/>
                <a:ea typeface="ヒラギノ角ゴ Pro W3" charset="0"/>
                <a:cs typeface="ヒラギノ角ゴ Pro W3" charset="0"/>
              </a:rPr>
              <a:t>Gaza</a:t>
            </a:r>
          </a:p>
          <a:p>
            <a:r>
              <a:rPr lang="en-US" sz="1800" dirty="0" smtClean="0">
                <a:solidFill>
                  <a:srgbClr val="FFFF00"/>
                </a:solidFill>
                <a:latin typeface="Franklin Gothic Book" charset="0"/>
                <a:ea typeface="ヒラギノ角ゴ Pro W3" charset="0"/>
                <a:cs typeface="ヒラギノ角ゴ Pro W3" charset="0"/>
              </a:rPr>
              <a:t>1987-1993: First Palestinian Intifada (“Uprising”)</a:t>
            </a:r>
          </a:p>
          <a:p>
            <a:r>
              <a:rPr lang="en-US" sz="1800" dirty="0" smtClean="0">
                <a:solidFill>
                  <a:srgbClr val="FFFF00"/>
                </a:solidFill>
                <a:latin typeface="Franklin Gothic Book" charset="0"/>
                <a:ea typeface="ヒラギノ角ゴ Pro W3" charset="0"/>
                <a:cs typeface="ヒラギノ角ゴ Pro W3" charset="0"/>
              </a:rPr>
              <a:t>1993: Oslo Peace Accords</a:t>
            </a:r>
          </a:p>
          <a:p>
            <a:r>
              <a:rPr lang="en-US" sz="1800" dirty="0" smtClean="0">
                <a:solidFill>
                  <a:srgbClr val="FFFF00"/>
                </a:solidFill>
                <a:latin typeface="Franklin Gothic Book" charset="0"/>
                <a:ea typeface="ヒラギノ角ゴ Pro W3" charset="0"/>
                <a:cs typeface="ヒラギノ角ゴ Pro W3" charset="0"/>
              </a:rPr>
              <a:t>2000-2005: Second Palestinian Intifada</a:t>
            </a:r>
          </a:p>
          <a:p>
            <a:r>
              <a:rPr lang="en-US" sz="1800" dirty="0" smtClean="0">
                <a:latin typeface="Franklin Gothic Book" charset="0"/>
                <a:ea typeface="ヒラギノ角ゴ Pro W3" charset="0"/>
                <a:cs typeface="ヒラギノ角ゴ Pro W3" charset="0"/>
              </a:rPr>
              <a:t>2000-Present: Israel intensifies occupation</a:t>
            </a:r>
          </a:p>
          <a:p>
            <a:pPr lvl="1"/>
            <a:r>
              <a:rPr lang="en-US" sz="1400" dirty="0" smtClean="0">
                <a:latin typeface="Franklin Gothic Book" charset="0"/>
                <a:ea typeface="ヒラギノ角ゴ Pro W3" charset="0"/>
                <a:cs typeface="ヒラギノ角ゴ Pro W3" charset="0"/>
              </a:rPr>
              <a:t>Increased settlements in West Bank</a:t>
            </a:r>
          </a:p>
          <a:p>
            <a:pPr lvl="1"/>
            <a:r>
              <a:rPr lang="en-US" sz="1400" dirty="0" smtClean="0">
                <a:latin typeface="Franklin Gothic Book" charset="0"/>
                <a:ea typeface="ヒラギノ角ゴ Pro W3" charset="0"/>
                <a:cs typeface="ヒラギノ角ゴ Pro W3" charset="0"/>
              </a:rPr>
              <a:t>Separation Barrier</a:t>
            </a:r>
          </a:p>
          <a:p>
            <a:pPr lvl="1"/>
            <a:r>
              <a:rPr lang="en-US" sz="1400" dirty="0" smtClean="0">
                <a:latin typeface="Franklin Gothic Book" charset="0"/>
                <a:ea typeface="ヒラギノ角ゴ Pro W3" charset="0"/>
                <a:cs typeface="ヒラギノ角ゴ Pro W3" charset="0"/>
              </a:rPr>
              <a:t>Israeli-only roads</a:t>
            </a:r>
          </a:p>
          <a:p>
            <a:pPr lvl="1"/>
            <a:r>
              <a:rPr lang="en-US" sz="1400" dirty="0" smtClean="0">
                <a:latin typeface="Franklin Gothic Book" charset="0"/>
                <a:ea typeface="ヒラギノ角ゴ Pro W3" charset="0"/>
                <a:cs typeface="ヒラギノ角ゴ Pro W3" charset="0"/>
              </a:rPr>
              <a:t>Checkpoints</a:t>
            </a:r>
          </a:p>
          <a:p>
            <a:pPr lvl="1"/>
            <a:endParaRPr lang="en-US" sz="1400" dirty="0" smtClean="0">
              <a:latin typeface="Franklin Gothic Book" charset="0"/>
              <a:ea typeface="ヒラギノ角ゴ Pro W3" charset="0"/>
              <a:cs typeface="ヒラギノ角ゴ Pro W3" charset="0"/>
            </a:endParaRPr>
          </a:p>
          <a:p>
            <a:endParaRPr lang="en-US" sz="1800" dirty="0" smtClean="0">
              <a:latin typeface="Franklin Gothic Book" charset="0"/>
              <a:ea typeface="ヒラギノ角ゴ Pro W3" charset="0"/>
              <a:cs typeface="ヒラギノ角ゴ Pro W3" charset="0"/>
            </a:endParaRPr>
          </a:p>
          <a:p>
            <a:endParaRPr lang="en-US" sz="1800" dirty="0" smtClean="0">
              <a:latin typeface="Franklin Gothic Book" charset="0"/>
              <a:ea typeface="ヒラギノ角ゴ Pro W3" charset="0"/>
              <a:cs typeface="ヒラギノ角ゴ Pro W3" charset="0"/>
            </a:endParaRPr>
          </a:p>
          <a:p>
            <a:endParaRPr lang="en-US" sz="1800" dirty="0">
              <a:latin typeface="Franklin Gothic Book" charset="0"/>
              <a:ea typeface="ヒラギノ角ゴ Pro W3" charset="0"/>
              <a:cs typeface="ヒラギノ角ゴ Pro W3" charset="0"/>
            </a:endParaRPr>
          </a:p>
          <a:p>
            <a:pPr eaLnBrk="1" hangingPunct="1"/>
            <a:endParaRPr lang="en-US" sz="2800" b="1" i="1" dirty="0">
              <a:solidFill>
                <a:srgbClr val="FFFF00"/>
              </a:solidFill>
              <a:latin typeface="Franklin Gothic Book" charset="0"/>
              <a:ea typeface="ヒラギノ角ゴ Pro W3" charset="0"/>
              <a:cs typeface="ヒラギノ角ゴ Pro W3" charset="0"/>
            </a:endParaRPr>
          </a:p>
          <a:p>
            <a:pPr eaLnBrk="1" hangingPunct="1"/>
            <a:endParaRPr lang="en-US" sz="16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sz="1800" dirty="0">
              <a:latin typeface="Franklin Gothic Book" charset="0"/>
              <a:ea typeface="ヒラギノ角ゴ Pro W3" charset="0"/>
              <a:cs typeface="ヒラギノ角ゴ Pro W3" charset="0"/>
            </a:endParaRPr>
          </a:p>
          <a:p>
            <a:pPr eaLnBrk="1" hangingPunct="1"/>
            <a:endParaRPr lang="en-US" dirty="0">
              <a:latin typeface="Franklin Gothic Book" charset="0"/>
              <a:ea typeface="ヒラギノ角ゴ Pro W3" charset="0"/>
              <a:cs typeface="ヒラギノ角ゴ Pro W3" charset="0"/>
            </a:endParaRPr>
          </a:p>
        </p:txBody>
      </p:sp>
    </p:spTree>
    <p:extLst>
      <p:ext uri="{BB962C8B-B14F-4D97-AF65-F5344CB8AC3E}">
        <p14:creationId xmlns:p14="http://schemas.microsoft.com/office/powerpoint/2010/main" val="3055462749"/>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2"/>
          <a:stretch>
            <a:fillRect/>
          </a:stretch>
        </p:blipFill>
        <p:spPr>
          <a:xfrm>
            <a:off x="2197100" y="0"/>
            <a:ext cx="4749165" cy="6858000"/>
          </a:xfrm>
          <a:prstGeom prst="rect">
            <a:avLst/>
          </a:prstGeom>
        </p:spPr>
      </p:pic>
    </p:spTree>
    <p:extLst>
      <p:ext uri="{BB962C8B-B14F-4D97-AF65-F5344CB8AC3E}">
        <p14:creationId xmlns:p14="http://schemas.microsoft.com/office/powerpoint/2010/main" val="8587190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508000" y="1079500"/>
            <a:ext cx="8128000" cy="4699000"/>
          </a:xfrm>
          <a:prstGeom prst="rect">
            <a:avLst/>
          </a:prstGeom>
        </p:spPr>
      </p:pic>
    </p:spTree>
    <p:extLst>
      <p:ext uri="{BB962C8B-B14F-4D97-AF65-F5344CB8AC3E}">
        <p14:creationId xmlns:p14="http://schemas.microsoft.com/office/powerpoint/2010/main" val="2490531346"/>
      </p:ext>
    </p:extLst>
  </p:cSld>
  <p:clrMapOvr>
    <a:masterClrMapping/>
  </p:clrMapOvr>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253</TotalTime>
  <Words>4460</Words>
  <Application>Microsoft Macintosh PowerPoint</Application>
  <PresentationFormat>On-screen Show (4:3)</PresentationFormat>
  <Paragraphs>986</Paragraphs>
  <Slides>113</Slides>
  <Notes>0</Notes>
  <HiddenSlides>0</HiddenSlides>
  <MMClips>0</MMClips>
  <ScaleCrop>false</ScaleCrop>
  <HeadingPairs>
    <vt:vector size="4" baseType="variant">
      <vt:variant>
        <vt:lpstr>Theme</vt:lpstr>
      </vt:variant>
      <vt:variant>
        <vt:i4>1</vt:i4>
      </vt:variant>
      <vt:variant>
        <vt:lpstr>Slide Titles</vt:lpstr>
      </vt:variant>
      <vt:variant>
        <vt:i4>113</vt:i4>
      </vt:variant>
    </vt:vector>
  </HeadingPairs>
  <TitlesOfParts>
    <vt:vector size="114" baseType="lpstr">
      <vt:lpstr>Black</vt:lpstr>
      <vt:lpstr>ISRAEL/PALESTINE: An Introduction</vt:lpstr>
      <vt:lpstr>Three Myths about Israel/Palestine Conflict</vt:lpstr>
      <vt:lpstr>Three Myths about Israel/Palestine Conflict</vt:lpstr>
      <vt:lpstr>Three Myths about Israel/Palestine Conflict</vt:lpstr>
      <vt:lpstr>Three Myths about Israel/Palestine Conflict</vt:lpstr>
      <vt:lpstr>Three Myths about Israel/Palestine Conflict</vt:lpstr>
      <vt:lpstr>Three Myths about Israel/Palestine Conflict</vt:lpstr>
      <vt:lpstr>Three Myths about Israel/Palestine Conflict</vt:lpstr>
      <vt:lpstr>Three Myths about Israel/Palestine Conflict</vt:lpstr>
      <vt:lpstr>Key Moments in the Historical Geography of Israel and Palestine</vt:lpstr>
      <vt:lpstr>Key Moments in the Historical Geography of Israel and Palestine</vt:lpstr>
      <vt:lpstr>PowerPoint Presentation</vt:lpstr>
      <vt:lpstr>Key Moments in the Historical Geography of Israel and Palestine</vt:lpstr>
      <vt:lpstr>Key Moments in the Historical Geography of Israel and Palestine</vt:lpstr>
      <vt:lpstr>Key Moments in the Historical Geography of Israel and Palestine</vt:lpstr>
      <vt:lpstr>Rise of the Ottoman Empire, 1300-1683</vt:lpstr>
      <vt:lpstr>Fall of the Ottoman Empire, 1807-1924 </vt:lpstr>
      <vt:lpstr>PowerPoint Presentation</vt:lpstr>
      <vt:lpstr>Key Moments in the Historical Geography of Israel and Palestine</vt:lpstr>
      <vt:lpstr>Key Moments in the Historical Geography of Israel and Palestine</vt:lpstr>
      <vt:lpstr>Pre-Zionist Palestine (1878)</vt:lpstr>
      <vt:lpstr>Key Moments in the Historical Geography of Israel and Palestine</vt:lpstr>
      <vt:lpstr>Key Moments in the Historical Geography of Israel and Palestine</vt:lpstr>
      <vt:lpstr>PowerPoint Presentation</vt:lpstr>
      <vt:lpstr>Key Moments in the Historical Geography of Israel and Palestine</vt:lpstr>
      <vt:lpstr>Balfour Declaration</vt:lpstr>
      <vt:lpstr>Key Moments in the Historical Geography of Israel and Palestine</vt:lpstr>
      <vt:lpstr>PowerPoint Presentation</vt:lpstr>
      <vt:lpstr>Palestine at beginning of British Mandate (1920)</vt:lpstr>
      <vt:lpstr>Key Moments in the Historical Geography of Israel and Palestine</vt:lpstr>
      <vt:lpstr>Key Moments in the Historical Geography of Israel and Palestine</vt:lpstr>
      <vt:lpstr>PowerPoint Presentation</vt:lpstr>
      <vt:lpstr>PowerPoint Presentation</vt:lpstr>
      <vt:lpstr>Key Moments in the Historical Geography of Israel and Palestine</vt:lpstr>
      <vt:lpstr>Key Moments in the Historical Geography of Israel and Palestine</vt:lpstr>
      <vt:lpstr>PowerPoint Presentation</vt:lpstr>
      <vt:lpstr>PowerPoint Presentation</vt:lpstr>
      <vt:lpstr>1948: Two “Rights to Return”</vt:lpstr>
      <vt:lpstr>1948: Two “Rights to Return”</vt:lpstr>
      <vt:lpstr>1948: Two “Rights to Return”</vt:lpstr>
      <vt:lpstr>1948: Two “Rights to Return”</vt:lpstr>
      <vt:lpstr>1948: Two “Rights to Return”</vt:lpstr>
      <vt:lpstr>Population Movements (1948-1951)</vt:lpstr>
      <vt:lpstr>Palestinian Refugee Camps</vt:lpstr>
      <vt:lpstr>Key Moments in the Historical Geography of Israel and Palestine</vt:lpstr>
      <vt:lpstr>Key Moments in the Historical Geography of Israel and Palestine</vt:lpstr>
      <vt:lpstr>1956 “Suez Crisis”</vt:lpstr>
      <vt:lpstr>Key Moments in the Historical Geography of Israel and Palestine</vt:lpstr>
      <vt:lpstr>Key Moments in the Historical Geography of Israel and Palestine</vt:lpstr>
      <vt:lpstr>Key Moments in the Historical Geography of Israel and Palestine</vt:lpstr>
      <vt:lpstr>Combatants in 1967 War:</vt:lpstr>
      <vt:lpstr>Key Moments in the Historical Geography of Israel and Palestine</vt:lpstr>
      <vt:lpstr>Key Moments in the Historical Geography of Israel and Palestine</vt:lpstr>
      <vt:lpstr>Israeli Occupation</vt:lpstr>
      <vt:lpstr>Key Moments in the Historical Geography of Israel and Palestine</vt:lpstr>
      <vt:lpstr>Key Moments in the Historical Geography of Israel and Palestine</vt:lpstr>
      <vt:lpstr>Key Moments in the Historical Geography of Israel and Palestine</vt:lpstr>
      <vt:lpstr>Key Moments in the Historical Geography of Israel and Palestine</vt:lpstr>
      <vt:lpstr>Key Moments in the Historical Geography of Israel and Palestine</vt:lpstr>
      <vt:lpstr>PowerPoint Presentation</vt:lpstr>
      <vt:lpstr>Key Moments in the Historical Geography of Israel and Palestine</vt:lpstr>
      <vt:lpstr>Key Moments in the Historical Geography of Israel and Palestine</vt:lpstr>
      <vt:lpstr>PowerPoint Presentation</vt:lpstr>
      <vt:lpstr>Israel’s Withdrawal from Egypt’s Sinai Peninsula (1979-1982)</vt:lpstr>
      <vt:lpstr>Key Moments in the Historical Geography of Israel and Palestine</vt:lpstr>
      <vt:lpstr>Key Moments in the Historical Geography of Israel and Palestine</vt:lpstr>
      <vt:lpstr>PowerPoint Presentation</vt:lpstr>
      <vt:lpstr>PowerPoint Presentation</vt:lpstr>
      <vt:lpstr>Key Moments in the Historical Geography of Israel and Palestine</vt:lpstr>
      <vt:lpstr>Key Moments in the Historical Geography of Israel and Palestine</vt:lpstr>
      <vt:lpstr>Key Moments in the Historical Geography of Israel and Palestine</vt:lpstr>
      <vt:lpstr>Key Moments in the Historical Geography of Israel and Palestine</vt:lpstr>
      <vt:lpstr>Key Moments in the Historical Geography of Israel and Palestine</vt:lpstr>
      <vt:lpstr>Principles of Oslo Agreement</vt:lpstr>
      <vt:lpstr>Principles of Oslo Agreement</vt:lpstr>
      <vt:lpstr>Principles of Oslo Agreement</vt:lpstr>
      <vt:lpstr>Redeployment of Israeli troops</vt:lpstr>
      <vt:lpstr>Oslo leaves for future negotiations:</vt:lpstr>
      <vt:lpstr>Oslo leaves for future negotiations:</vt:lpstr>
      <vt:lpstr>PowerPoint Presentation</vt:lpstr>
      <vt:lpstr>Oslo leaves for future negotiations:</vt:lpstr>
      <vt:lpstr>Oslo leaves for future negotiations:</vt:lpstr>
      <vt:lpstr>PowerPoint Presentation</vt:lpstr>
      <vt:lpstr>Oslo leaves for future negotiations:</vt:lpstr>
      <vt:lpstr>Oslo leaves for future negotiations:</vt:lpstr>
      <vt:lpstr>Key Moments in the Historical Geography of Israel and Palestine</vt:lpstr>
      <vt:lpstr>Key Moments in the Historical Geography of Israel and Palestine</vt:lpstr>
      <vt:lpstr>PowerPoint Presentation</vt:lpstr>
      <vt:lpstr>Key Moments in the Historical Geography of Israel and Palestine</vt:lpstr>
      <vt:lpstr>Key Moments in the Historical Geography of Israel and Palestine</vt:lpstr>
      <vt:lpstr>PowerPoint Presentation</vt:lpstr>
      <vt:lpstr>Key Moments in the Historical Geography of Israel and Palestine</vt:lpstr>
      <vt:lpstr>Key Moments in the Historical Geography of Israel and Palestine</vt:lpstr>
      <vt:lpstr>PowerPoint Presentation</vt:lpstr>
      <vt:lpstr>PowerPoint Presentation</vt:lpstr>
      <vt:lpstr>Key Moments in the Historical Geography of Israel and Palestine</vt:lpstr>
      <vt:lpstr>Key Moments in the Historical Geography of Israel and Palestine</vt:lpstr>
      <vt:lpstr>PowerPoint Presentation</vt:lpstr>
      <vt:lpstr>PowerPoint Presentation</vt:lpstr>
      <vt:lpstr>Key Moments in the Historical Geography of Israel and Palestine</vt:lpstr>
      <vt:lpstr>Key Moments in the Historical Geography of Israel and Palestine</vt:lpstr>
      <vt:lpstr>PowerPoint Presentation</vt:lpstr>
      <vt:lpstr>Key Moments in the Historical Geography of Israel and Palestine</vt:lpstr>
      <vt:lpstr>Key Moments in the Historical Geography of Israel and Palestine</vt:lpstr>
      <vt:lpstr>Key Moments in the Historical Geography of Israel and Palestine</vt:lpstr>
      <vt:lpstr>Key Moments in the Historical Geography of Israel and Palestine</vt:lpstr>
      <vt:lpstr>PowerPoint Presentation</vt:lpstr>
      <vt:lpstr>Key Moments in the Historical Geography of Israel and Palestine</vt:lpstr>
      <vt:lpstr>PowerPoint Presentation</vt:lpstr>
      <vt:lpstr>Key Moments in the Historical Geography of Israel and Palestine</vt:lpstr>
      <vt:lpstr>PowerPoint Presentation</vt:lpstr>
      <vt:lpstr>Key Moments in the Historical Geography of Israel and Palestine</vt:lpstr>
      <vt:lpstr>The Future of Israel/Palestine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Israel/Palestine: An Introduction</dc:title>
  <dc:creator>Ross, Robert</dc:creator>
  <cp:lastModifiedBy>Ross, Robert</cp:lastModifiedBy>
  <cp:revision>67</cp:revision>
  <dcterms:created xsi:type="dcterms:W3CDTF">2014-05-01T15:17:48Z</dcterms:created>
  <dcterms:modified xsi:type="dcterms:W3CDTF">2014-05-01T19:39:55Z</dcterms:modified>
</cp:coreProperties>
</file>